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1"/>
  </p:notesMasterIdLst>
  <p:handoutMasterIdLst>
    <p:handoutMasterId r:id="rId12"/>
  </p:handoutMasterIdLst>
  <p:sldIdLst>
    <p:sldId id="256" r:id="rId3"/>
    <p:sldId id="257" r:id="rId4"/>
    <p:sldId id="258" r:id="rId5"/>
    <p:sldId id="260" r:id="rId6"/>
    <p:sldId id="259"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5C6F27E-0B09-04CF-0E81-5C8DBD62B607}" name="Suresh Perisetla" initials="SP" userId="S::Suresh.Perisetla@bedford.gov.uk::e1023d2c-0b32-47c6-8dec-76e8b948e923" providerId="AD"/>
  <p188:author id="{AF5980A2-E242-414F-7F25-12FFE778EAA9}" name="PEACEY, Vicki (NHS BEDFORDSHIRE, LUTON AND MILTON KEYNES ICB - M1J4Y)" initials="VP" userId="S::vicki.peacey@nhs.net::39aa15b9-02c8-4930-a73f-c70714a7893d"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01" autoAdjust="0"/>
  </p:normalViewPr>
  <p:slideViewPr>
    <p:cSldViewPr snapToGrid="0">
      <p:cViewPr varScale="1">
        <p:scale>
          <a:sx n="74" d="100"/>
          <a:sy n="74" d="100"/>
        </p:scale>
        <p:origin x="30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17" Type="http://schemas.microsoft.com/office/2018/10/relationships/authors" Target="authors.xml"/><Relationship Id="rId2" Type="http://schemas.openxmlformats.org/officeDocument/2006/relationships/slideMaster" Target="slideMasters/slideMaster1.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8C8FC14-BB79-E5F9-5615-1BCEB88F972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F089C0C-57A8-BF37-4A86-F0B29AD4480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C68DB8C-A13F-4FED-8049-13BF38BE4750}" type="datetimeFigureOut">
              <a:rPr lang="en-GB" smtClean="0"/>
              <a:t>26/06/2025</a:t>
            </a:fld>
            <a:endParaRPr lang="en-GB"/>
          </a:p>
        </p:txBody>
      </p:sp>
      <p:sp>
        <p:nvSpPr>
          <p:cNvPr id="4" name="Footer Placeholder 3">
            <a:extLst>
              <a:ext uri="{FF2B5EF4-FFF2-40B4-BE49-F238E27FC236}">
                <a16:creationId xmlns:a16="http://schemas.microsoft.com/office/drawing/2014/main" id="{7693FA4F-B5DA-C7C6-9E2C-FAAE0B9F60F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D8CC553F-EAE5-FDD8-4B6E-664A67861C7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AD3D89-C765-4395-ACB6-8869F310FF7F}" type="slidenum">
              <a:rPr lang="en-GB" smtClean="0"/>
              <a:t>‹#›</a:t>
            </a:fld>
            <a:endParaRPr lang="en-GB"/>
          </a:p>
        </p:txBody>
      </p:sp>
    </p:spTree>
    <p:extLst>
      <p:ext uri="{BB962C8B-B14F-4D97-AF65-F5344CB8AC3E}">
        <p14:creationId xmlns:p14="http://schemas.microsoft.com/office/powerpoint/2010/main" val="1675008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40DADF-BE30-4FD9-8B89-E6719149517D}" type="datetimeFigureOut">
              <a:rPr lang="en-GB" smtClean="0"/>
              <a:t>26/06/2025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509A22-F168-4879-A2B7-7DE07E297E38}" type="slidenum">
              <a:rPr lang="en-GB" smtClean="0"/>
              <a:t>‹#›</a:t>
            </a:fld>
            <a:endParaRPr lang="en-GB"/>
          </a:p>
        </p:txBody>
      </p:sp>
    </p:spTree>
    <p:extLst>
      <p:ext uri="{BB962C8B-B14F-4D97-AF65-F5344CB8AC3E}">
        <p14:creationId xmlns:p14="http://schemas.microsoft.com/office/powerpoint/2010/main" val="2957629072"/>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F2509A22-F168-4879-A2B7-7DE07E297E38}" type="slidenum">
              <a:rPr lang="en-GB" smtClean="0"/>
              <a:t>1</a:t>
            </a:fld>
            <a:endParaRPr lang="en-GB"/>
          </a:p>
        </p:txBody>
      </p:sp>
    </p:spTree>
    <p:extLst>
      <p:ext uri="{BB962C8B-B14F-4D97-AF65-F5344CB8AC3E}">
        <p14:creationId xmlns:p14="http://schemas.microsoft.com/office/powerpoint/2010/main" val="855756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1D9F9-7861-151B-2724-FDD28A9B9C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F8D859-49C6-1B02-8FCF-A8E67C0E03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3EA89F-264A-EB4D-7304-8CE59671BAA0}"/>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CD510EA7-FC78-6CF1-C54D-5A511B0E39F5}"/>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C0975083-EF23-A5D1-143C-7F338809CA89}"/>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D7AC6DFF-CD6E-9CF6-FA82-F385A4676F65}"/>
              </a:ext>
            </a:extLst>
          </p:cNvPr>
          <p:cNvSpPr>
            <a:spLocks noGrp="1"/>
          </p:cNvSpPr>
          <p:nvPr>
            <p:ph type="sldNum" sz="quarter" idx="5"/>
          </p:nvPr>
        </p:nvSpPr>
        <p:spPr/>
        <p:txBody>
          <a:bodyPr/>
          <a:lstStyle/>
          <a:p>
            <a:fld id="{F2509A22-F168-4879-A2B7-7DE07E297E38}" type="slidenum">
              <a:rPr lang="en-GB" smtClean="0"/>
              <a:t>2</a:t>
            </a:fld>
            <a:endParaRPr lang="en-GB"/>
          </a:p>
        </p:txBody>
      </p:sp>
    </p:spTree>
    <p:extLst>
      <p:ext uri="{BB962C8B-B14F-4D97-AF65-F5344CB8AC3E}">
        <p14:creationId xmlns:p14="http://schemas.microsoft.com/office/powerpoint/2010/main" val="477911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E3878-8E48-B8FB-7B81-7224D0B3CE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118D4-62A0-78D4-755E-DFD6E67864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BDC98C-133E-65EA-6014-0B63398EEA0E}"/>
              </a:ext>
            </a:extLst>
          </p:cNvPr>
          <p:cNvSpPr>
            <a:spLocks noGrp="1"/>
          </p:cNvSpPr>
          <p:nvPr>
            <p:ph type="body" idx="1"/>
          </p:nvPr>
        </p:nvSpPr>
        <p:spPr/>
        <p:txBody>
          <a:bodyPr/>
          <a:lstStyle/>
          <a:p>
            <a:endParaRPr lang="en-GB" dirty="0"/>
          </a:p>
        </p:txBody>
      </p:sp>
      <p:sp>
        <p:nvSpPr>
          <p:cNvPr id="4" name="Header Placeholder 3">
            <a:extLst>
              <a:ext uri="{FF2B5EF4-FFF2-40B4-BE49-F238E27FC236}">
                <a16:creationId xmlns:a16="http://schemas.microsoft.com/office/drawing/2014/main" id="{828B23C9-1EA8-73A6-9408-545A766A74CD}"/>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8F157267-AB56-ED9E-3A47-D5FAAC8E661A}"/>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86402C73-FC4A-D194-554E-2E967833CCEE}"/>
              </a:ext>
            </a:extLst>
          </p:cNvPr>
          <p:cNvSpPr>
            <a:spLocks noGrp="1"/>
          </p:cNvSpPr>
          <p:nvPr>
            <p:ph type="sldNum" sz="quarter" idx="5"/>
          </p:nvPr>
        </p:nvSpPr>
        <p:spPr/>
        <p:txBody>
          <a:bodyPr/>
          <a:lstStyle/>
          <a:p>
            <a:fld id="{F2509A22-F168-4879-A2B7-7DE07E297E38}" type="slidenum">
              <a:rPr lang="en-GB" smtClean="0"/>
              <a:t>3</a:t>
            </a:fld>
            <a:endParaRPr lang="en-GB"/>
          </a:p>
        </p:txBody>
      </p:sp>
    </p:spTree>
    <p:extLst>
      <p:ext uri="{BB962C8B-B14F-4D97-AF65-F5344CB8AC3E}">
        <p14:creationId xmlns:p14="http://schemas.microsoft.com/office/powerpoint/2010/main" val="350661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60797-7907-3D54-98A2-2CC325BC91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9CF097-5254-B461-C897-00844B58F1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F464BC-78C1-C4A0-3191-886C2DBB7FF2}"/>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7737F838-8937-1AC9-319D-94B04AB8020A}"/>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C2636EBD-A13E-9A04-C089-CF61E21E6F18}"/>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9AEC6CEA-CED0-4650-74DA-B2D02B58D189}"/>
              </a:ext>
            </a:extLst>
          </p:cNvPr>
          <p:cNvSpPr>
            <a:spLocks noGrp="1"/>
          </p:cNvSpPr>
          <p:nvPr>
            <p:ph type="sldNum" sz="quarter" idx="5"/>
          </p:nvPr>
        </p:nvSpPr>
        <p:spPr/>
        <p:txBody>
          <a:bodyPr/>
          <a:lstStyle/>
          <a:p>
            <a:fld id="{F2509A22-F168-4879-A2B7-7DE07E297E38}" type="slidenum">
              <a:rPr lang="en-GB" smtClean="0"/>
              <a:t>4</a:t>
            </a:fld>
            <a:endParaRPr lang="en-GB"/>
          </a:p>
        </p:txBody>
      </p:sp>
    </p:spTree>
    <p:extLst>
      <p:ext uri="{BB962C8B-B14F-4D97-AF65-F5344CB8AC3E}">
        <p14:creationId xmlns:p14="http://schemas.microsoft.com/office/powerpoint/2010/main" val="4016632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169A-C9BF-4E6C-0564-CB17811639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0A6434-BA21-1154-DFFA-3208E06EF5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A21E7B-A3D6-0A4E-C3DF-E347ABCBFE05}"/>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B8A61217-EE3A-A2FE-F142-7282F7379101}"/>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E02EBFD3-3B7A-E970-ED04-FE34D177DE8F}"/>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E579DBF4-E8DD-6F6A-9021-EAE20BF01DFE}"/>
              </a:ext>
            </a:extLst>
          </p:cNvPr>
          <p:cNvSpPr>
            <a:spLocks noGrp="1"/>
          </p:cNvSpPr>
          <p:nvPr>
            <p:ph type="sldNum" sz="quarter" idx="5"/>
          </p:nvPr>
        </p:nvSpPr>
        <p:spPr/>
        <p:txBody>
          <a:bodyPr/>
          <a:lstStyle/>
          <a:p>
            <a:fld id="{F2509A22-F168-4879-A2B7-7DE07E297E38}" type="slidenum">
              <a:rPr lang="en-GB" smtClean="0"/>
              <a:t>5</a:t>
            </a:fld>
            <a:endParaRPr lang="en-GB"/>
          </a:p>
        </p:txBody>
      </p:sp>
    </p:spTree>
    <p:extLst>
      <p:ext uri="{BB962C8B-B14F-4D97-AF65-F5344CB8AC3E}">
        <p14:creationId xmlns:p14="http://schemas.microsoft.com/office/powerpoint/2010/main" val="2240779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12A7F-624E-E062-AB85-D8AC59587D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86F716-0D70-CF42-9FEF-66C4284A4D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0E59A2-726C-43EE-3473-0485FA914375}"/>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596D9886-05F2-0F9B-D2C6-E18C269E9A90}"/>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79D5B95F-4B0C-FDEE-D26E-E5BBFDDAE552}"/>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CE11F18D-80F8-30A6-1BBE-11CC39E1192C}"/>
              </a:ext>
            </a:extLst>
          </p:cNvPr>
          <p:cNvSpPr>
            <a:spLocks noGrp="1"/>
          </p:cNvSpPr>
          <p:nvPr>
            <p:ph type="sldNum" sz="quarter" idx="5"/>
          </p:nvPr>
        </p:nvSpPr>
        <p:spPr/>
        <p:txBody>
          <a:bodyPr/>
          <a:lstStyle/>
          <a:p>
            <a:fld id="{F2509A22-F168-4879-A2B7-7DE07E297E38}" type="slidenum">
              <a:rPr lang="en-GB" smtClean="0"/>
              <a:t>6</a:t>
            </a:fld>
            <a:endParaRPr lang="en-GB"/>
          </a:p>
        </p:txBody>
      </p:sp>
    </p:spTree>
    <p:extLst>
      <p:ext uri="{BB962C8B-B14F-4D97-AF65-F5344CB8AC3E}">
        <p14:creationId xmlns:p14="http://schemas.microsoft.com/office/powerpoint/2010/main" val="3168854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6F9D5-E2DA-31E1-AA52-7477FDB7AB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4EDEDD-671C-D2EB-AC2D-882FE3627D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118618-EE84-BFCA-FBED-B0FA30B5058B}"/>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5E716036-E060-33DA-1B6C-A615A2573B58}"/>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8A99DEA4-BDF1-FC02-30DF-61C6CB43DC4A}"/>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BC18DC97-1782-C89D-E694-06CD808406EC}"/>
              </a:ext>
            </a:extLst>
          </p:cNvPr>
          <p:cNvSpPr>
            <a:spLocks noGrp="1"/>
          </p:cNvSpPr>
          <p:nvPr>
            <p:ph type="sldNum" sz="quarter" idx="5"/>
          </p:nvPr>
        </p:nvSpPr>
        <p:spPr/>
        <p:txBody>
          <a:bodyPr/>
          <a:lstStyle/>
          <a:p>
            <a:fld id="{F2509A22-F168-4879-A2B7-7DE07E297E38}" type="slidenum">
              <a:rPr lang="en-GB" smtClean="0"/>
              <a:t>7</a:t>
            </a:fld>
            <a:endParaRPr lang="en-GB"/>
          </a:p>
        </p:txBody>
      </p:sp>
    </p:spTree>
    <p:extLst>
      <p:ext uri="{BB962C8B-B14F-4D97-AF65-F5344CB8AC3E}">
        <p14:creationId xmlns:p14="http://schemas.microsoft.com/office/powerpoint/2010/main" val="562606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C6430-F73B-727A-2154-6837AE5731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FBE4D3-8BF9-814B-6725-E98E5FA75E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C91F30-5B3A-2814-0B42-55781FB20DF2}"/>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9B2F8874-4F4A-24EF-CCC8-C916A957F45C}"/>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62FE1FAB-4012-9624-F3B3-B248BB22C734}"/>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68E08535-E2C1-F73D-C7A2-BBBF979258BC}"/>
              </a:ext>
            </a:extLst>
          </p:cNvPr>
          <p:cNvSpPr>
            <a:spLocks noGrp="1"/>
          </p:cNvSpPr>
          <p:nvPr>
            <p:ph type="sldNum" sz="quarter" idx="5"/>
          </p:nvPr>
        </p:nvSpPr>
        <p:spPr/>
        <p:txBody>
          <a:bodyPr/>
          <a:lstStyle/>
          <a:p>
            <a:fld id="{F2509A22-F168-4879-A2B7-7DE07E297E38}" type="slidenum">
              <a:rPr lang="en-GB" smtClean="0"/>
              <a:t>8</a:t>
            </a:fld>
            <a:endParaRPr lang="en-GB"/>
          </a:p>
        </p:txBody>
      </p:sp>
    </p:spTree>
    <p:extLst>
      <p:ext uri="{BB962C8B-B14F-4D97-AF65-F5344CB8AC3E}">
        <p14:creationId xmlns:p14="http://schemas.microsoft.com/office/powerpoint/2010/main" val="3371413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572C6-0C85-3EF1-C71B-10E28CD898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8C0AEE0-7A50-FCA7-7C95-8E5EDF4080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2FE0816-4FF6-5ED6-964D-1B99E85E50D5}"/>
              </a:ext>
            </a:extLst>
          </p:cNvPr>
          <p:cNvSpPr>
            <a:spLocks noGrp="1"/>
          </p:cNvSpPr>
          <p:nvPr>
            <p:ph type="dt" sz="half" idx="10"/>
          </p:nvPr>
        </p:nvSpPr>
        <p:spPr/>
        <p:txBody>
          <a:bodyPr/>
          <a:lstStyle/>
          <a:p>
            <a:fld id="{3BA1CA49-DD4E-4BB9-BC56-17848B05E4F5}" type="datetimeFigureOut">
              <a:rPr lang="en-GB" smtClean="0"/>
              <a:t>26/06/2025</a:t>
            </a:fld>
            <a:endParaRPr lang="en-GB"/>
          </a:p>
        </p:txBody>
      </p:sp>
      <p:sp>
        <p:nvSpPr>
          <p:cNvPr id="5" name="Footer Placeholder 4">
            <a:extLst>
              <a:ext uri="{FF2B5EF4-FFF2-40B4-BE49-F238E27FC236}">
                <a16:creationId xmlns:a16="http://schemas.microsoft.com/office/drawing/2014/main" id="{26B9FFAA-D86C-0A4D-876C-9B83C51C03B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7931FF-9E1E-F643-5DA8-64B81387AC1A}"/>
              </a:ext>
            </a:extLst>
          </p:cNvPr>
          <p:cNvSpPr>
            <a:spLocks noGrp="1"/>
          </p:cNvSpPr>
          <p:nvPr>
            <p:ph type="sldNum" sz="quarter" idx="12"/>
          </p:nvPr>
        </p:nvSpPr>
        <p:spPr/>
        <p:txBody>
          <a:bodyPr/>
          <a:lstStyle/>
          <a:p>
            <a:fld id="{F8E2FAF3-9A55-4562-AB71-1677F89FDACE}" type="slidenum">
              <a:rPr lang="en-GB" smtClean="0"/>
              <a:t>‹#›</a:t>
            </a:fld>
            <a:endParaRPr lang="en-GB"/>
          </a:p>
        </p:txBody>
      </p:sp>
    </p:spTree>
    <p:extLst>
      <p:ext uri="{BB962C8B-B14F-4D97-AF65-F5344CB8AC3E}">
        <p14:creationId xmlns:p14="http://schemas.microsoft.com/office/powerpoint/2010/main" val="3382992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297AB-5DD0-3102-400A-A07589C28CD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A7FD89B-C6CD-D5D2-76E4-6EC48AC2CF8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A138DA-676B-3E0F-BE61-4FF7D1A5996B}"/>
              </a:ext>
            </a:extLst>
          </p:cNvPr>
          <p:cNvSpPr>
            <a:spLocks noGrp="1"/>
          </p:cNvSpPr>
          <p:nvPr>
            <p:ph type="dt" sz="half" idx="10"/>
          </p:nvPr>
        </p:nvSpPr>
        <p:spPr/>
        <p:txBody>
          <a:bodyPr/>
          <a:lstStyle/>
          <a:p>
            <a:fld id="{3BA1CA49-DD4E-4BB9-BC56-17848B05E4F5}" type="datetimeFigureOut">
              <a:rPr lang="en-GB" smtClean="0"/>
              <a:t>26/06/2025</a:t>
            </a:fld>
            <a:endParaRPr lang="en-GB"/>
          </a:p>
        </p:txBody>
      </p:sp>
      <p:sp>
        <p:nvSpPr>
          <p:cNvPr id="5" name="Footer Placeholder 4">
            <a:extLst>
              <a:ext uri="{FF2B5EF4-FFF2-40B4-BE49-F238E27FC236}">
                <a16:creationId xmlns:a16="http://schemas.microsoft.com/office/drawing/2014/main" id="{70416ED0-4F55-2B28-AF6D-AB77A2A0BA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A139CC-F551-6746-D683-7A506ED0F75B}"/>
              </a:ext>
            </a:extLst>
          </p:cNvPr>
          <p:cNvSpPr>
            <a:spLocks noGrp="1"/>
          </p:cNvSpPr>
          <p:nvPr>
            <p:ph type="sldNum" sz="quarter" idx="12"/>
          </p:nvPr>
        </p:nvSpPr>
        <p:spPr/>
        <p:txBody>
          <a:bodyPr/>
          <a:lstStyle/>
          <a:p>
            <a:fld id="{F8E2FAF3-9A55-4562-AB71-1677F89FDACE}" type="slidenum">
              <a:rPr lang="en-GB" smtClean="0"/>
              <a:t>‹#›</a:t>
            </a:fld>
            <a:endParaRPr lang="en-GB"/>
          </a:p>
        </p:txBody>
      </p:sp>
    </p:spTree>
    <p:extLst>
      <p:ext uri="{BB962C8B-B14F-4D97-AF65-F5344CB8AC3E}">
        <p14:creationId xmlns:p14="http://schemas.microsoft.com/office/powerpoint/2010/main" val="107576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B6C009-5022-FAFD-7C13-8DE9C4C9C4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FFC783-CBD5-EAEF-F041-D6CECDBCB8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ED2DB4D-6838-C050-F9EB-06E03C4BFFB1}"/>
              </a:ext>
            </a:extLst>
          </p:cNvPr>
          <p:cNvSpPr>
            <a:spLocks noGrp="1"/>
          </p:cNvSpPr>
          <p:nvPr>
            <p:ph type="dt" sz="half" idx="10"/>
          </p:nvPr>
        </p:nvSpPr>
        <p:spPr/>
        <p:txBody>
          <a:bodyPr/>
          <a:lstStyle/>
          <a:p>
            <a:fld id="{3BA1CA49-DD4E-4BB9-BC56-17848B05E4F5}" type="datetimeFigureOut">
              <a:rPr lang="en-GB" smtClean="0"/>
              <a:t>26/06/2025</a:t>
            </a:fld>
            <a:endParaRPr lang="en-GB"/>
          </a:p>
        </p:txBody>
      </p:sp>
      <p:sp>
        <p:nvSpPr>
          <p:cNvPr id="5" name="Footer Placeholder 4">
            <a:extLst>
              <a:ext uri="{FF2B5EF4-FFF2-40B4-BE49-F238E27FC236}">
                <a16:creationId xmlns:a16="http://schemas.microsoft.com/office/drawing/2014/main" id="{E234E486-194B-8A99-4F93-1D6154B0AC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7B9A13-6799-4EBD-715D-FAA27D41513F}"/>
              </a:ext>
            </a:extLst>
          </p:cNvPr>
          <p:cNvSpPr>
            <a:spLocks noGrp="1"/>
          </p:cNvSpPr>
          <p:nvPr>
            <p:ph type="sldNum" sz="quarter" idx="12"/>
          </p:nvPr>
        </p:nvSpPr>
        <p:spPr/>
        <p:txBody>
          <a:bodyPr/>
          <a:lstStyle/>
          <a:p>
            <a:fld id="{F8E2FAF3-9A55-4562-AB71-1677F89FDACE}" type="slidenum">
              <a:rPr lang="en-GB" smtClean="0"/>
              <a:t>‹#›</a:t>
            </a:fld>
            <a:endParaRPr lang="en-GB"/>
          </a:p>
        </p:txBody>
      </p:sp>
    </p:spTree>
    <p:extLst>
      <p:ext uri="{BB962C8B-B14F-4D97-AF65-F5344CB8AC3E}">
        <p14:creationId xmlns:p14="http://schemas.microsoft.com/office/powerpoint/2010/main" val="3878818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92A2A-F536-0428-A82F-50FDA7D8319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57E445E-8862-744F-536C-5B4D200A91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C8258A-EA81-ED12-D6F9-81EA8027C47F}"/>
              </a:ext>
            </a:extLst>
          </p:cNvPr>
          <p:cNvSpPr>
            <a:spLocks noGrp="1"/>
          </p:cNvSpPr>
          <p:nvPr>
            <p:ph type="dt" sz="half" idx="10"/>
          </p:nvPr>
        </p:nvSpPr>
        <p:spPr/>
        <p:txBody>
          <a:bodyPr/>
          <a:lstStyle/>
          <a:p>
            <a:fld id="{3BA1CA49-DD4E-4BB9-BC56-17848B05E4F5}" type="datetimeFigureOut">
              <a:rPr lang="en-GB" smtClean="0"/>
              <a:t>26/06/2025</a:t>
            </a:fld>
            <a:endParaRPr lang="en-GB"/>
          </a:p>
        </p:txBody>
      </p:sp>
      <p:sp>
        <p:nvSpPr>
          <p:cNvPr id="5" name="Footer Placeholder 4">
            <a:extLst>
              <a:ext uri="{FF2B5EF4-FFF2-40B4-BE49-F238E27FC236}">
                <a16:creationId xmlns:a16="http://schemas.microsoft.com/office/drawing/2014/main" id="{B42879D5-1FB8-85B7-5013-F5F91197A7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B5B602-77EC-3C9B-8973-12210FACA73E}"/>
              </a:ext>
            </a:extLst>
          </p:cNvPr>
          <p:cNvSpPr>
            <a:spLocks noGrp="1"/>
          </p:cNvSpPr>
          <p:nvPr>
            <p:ph type="sldNum" sz="quarter" idx="12"/>
          </p:nvPr>
        </p:nvSpPr>
        <p:spPr/>
        <p:txBody>
          <a:bodyPr/>
          <a:lstStyle/>
          <a:p>
            <a:fld id="{F8E2FAF3-9A55-4562-AB71-1677F89FDACE}" type="slidenum">
              <a:rPr lang="en-GB" smtClean="0"/>
              <a:t>‹#›</a:t>
            </a:fld>
            <a:endParaRPr lang="en-GB"/>
          </a:p>
        </p:txBody>
      </p:sp>
    </p:spTree>
    <p:extLst>
      <p:ext uri="{BB962C8B-B14F-4D97-AF65-F5344CB8AC3E}">
        <p14:creationId xmlns:p14="http://schemas.microsoft.com/office/powerpoint/2010/main" val="3488657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DEB81-F9A5-8E3F-CBF2-7CC538F8C1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8C6C75-55D4-6923-31D8-1C1A1A37D29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161E8F-FDAC-D09A-867C-F2BC1A996AA6}"/>
              </a:ext>
            </a:extLst>
          </p:cNvPr>
          <p:cNvSpPr>
            <a:spLocks noGrp="1"/>
          </p:cNvSpPr>
          <p:nvPr>
            <p:ph type="dt" sz="half" idx="10"/>
          </p:nvPr>
        </p:nvSpPr>
        <p:spPr/>
        <p:txBody>
          <a:bodyPr/>
          <a:lstStyle/>
          <a:p>
            <a:fld id="{3BA1CA49-DD4E-4BB9-BC56-17848B05E4F5}" type="datetimeFigureOut">
              <a:rPr lang="en-GB" smtClean="0"/>
              <a:t>26/06/2025</a:t>
            </a:fld>
            <a:endParaRPr lang="en-GB"/>
          </a:p>
        </p:txBody>
      </p:sp>
      <p:sp>
        <p:nvSpPr>
          <p:cNvPr id="5" name="Footer Placeholder 4">
            <a:extLst>
              <a:ext uri="{FF2B5EF4-FFF2-40B4-BE49-F238E27FC236}">
                <a16:creationId xmlns:a16="http://schemas.microsoft.com/office/drawing/2014/main" id="{21982DC3-8E58-D827-DCB0-8F19D35683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95486D-A484-7169-D470-09662A5D524C}"/>
              </a:ext>
            </a:extLst>
          </p:cNvPr>
          <p:cNvSpPr>
            <a:spLocks noGrp="1"/>
          </p:cNvSpPr>
          <p:nvPr>
            <p:ph type="sldNum" sz="quarter" idx="12"/>
          </p:nvPr>
        </p:nvSpPr>
        <p:spPr/>
        <p:txBody>
          <a:bodyPr/>
          <a:lstStyle/>
          <a:p>
            <a:fld id="{F8E2FAF3-9A55-4562-AB71-1677F89FDACE}" type="slidenum">
              <a:rPr lang="en-GB" smtClean="0"/>
              <a:t>‹#›</a:t>
            </a:fld>
            <a:endParaRPr lang="en-GB"/>
          </a:p>
        </p:txBody>
      </p:sp>
    </p:spTree>
    <p:extLst>
      <p:ext uri="{BB962C8B-B14F-4D97-AF65-F5344CB8AC3E}">
        <p14:creationId xmlns:p14="http://schemas.microsoft.com/office/powerpoint/2010/main" val="2254221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37DC3-BC73-217D-9FC3-7F9A53BBB76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193FA43-52D2-05ED-0823-94CF4885CD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D8C1054-77F6-A8BA-CFE6-C5A9D00D330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2761059-B7D6-6E82-8E9C-500595E3A3B3}"/>
              </a:ext>
            </a:extLst>
          </p:cNvPr>
          <p:cNvSpPr>
            <a:spLocks noGrp="1"/>
          </p:cNvSpPr>
          <p:nvPr>
            <p:ph type="dt" sz="half" idx="10"/>
          </p:nvPr>
        </p:nvSpPr>
        <p:spPr/>
        <p:txBody>
          <a:bodyPr/>
          <a:lstStyle/>
          <a:p>
            <a:fld id="{3BA1CA49-DD4E-4BB9-BC56-17848B05E4F5}" type="datetimeFigureOut">
              <a:rPr lang="en-GB" smtClean="0"/>
              <a:t>26/06/2025</a:t>
            </a:fld>
            <a:endParaRPr lang="en-GB"/>
          </a:p>
        </p:txBody>
      </p:sp>
      <p:sp>
        <p:nvSpPr>
          <p:cNvPr id="6" name="Footer Placeholder 5">
            <a:extLst>
              <a:ext uri="{FF2B5EF4-FFF2-40B4-BE49-F238E27FC236}">
                <a16:creationId xmlns:a16="http://schemas.microsoft.com/office/drawing/2014/main" id="{C1885692-2F1D-1BC2-DCF9-E387D92405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9A03C5-8592-CA50-EEA6-8A13A56AE979}"/>
              </a:ext>
            </a:extLst>
          </p:cNvPr>
          <p:cNvSpPr>
            <a:spLocks noGrp="1"/>
          </p:cNvSpPr>
          <p:nvPr>
            <p:ph type="sldNum" sz="quarter" idx="12"/>
          </p:nvPr>
        </p:nvSpPr>
        <p:spPr/>
        <p:txBody>
          <a:bodyPr/>
          <a:lstStyle/>
          <a:p>
            <a:fld id="{F8E2FAF3-9A55-4562-AB71-1677F89FDACE}" type="slidenum">
              <a:rPr lang="en-GB" smtClean="0"/>
              <a:t>‹#›</a:t>
            </a:fld>
            <a:endParaRPr lang="en-GB"/>
          </a:p>
        </p:txBody>
      </p:sp>
    </p:spTree>
    <p:extLst>
      <p:ext uri="{BB962C8B-B14F-4D97-AF65-F5344CB8AC3E}">
        <p14:creationId xmlns:p14="http://schemas.microsoft.com/office/powerpoint/2010/main" val="3505879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F551E-5333-D876-4DB0-1CE50F42BF0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ECC3C98-442E-C7B3-1B37-340C8B224B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BED8B6-B8EA-C6B2-3EA0-5FD526069B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04C198B-AA60-BFFB-D426-F54FF64B6D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BB8ACA-4594-3989-E4A8-04DDB04DF9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2A0F2CA-C6FE-91DA-DA6D-262D7F56896E}"/>
              </a:ext>
            </a:extLst>
          </p:cNvPr>
          <p:cNvSpPr>
            <a:spLocks noGrp="1"/>
          </p:cNvSpPr>
          <p:nvPr>
            <p:ph type="dt" sz="half" idx="10"/>
          </p:nvPr>
        </p:nvSpPr>
        <p:spPr/>
        <p:txBody>
          <a:bodyPr/>
          <a:lstStyle/>
          <a:p>
            <a:fld id="{3BA1CA49-DD4E-4BB9-BC56-17848B05E4F5}" type="datetimeFigureOut">
              <a:rPr lang="en-GB" smtClean="0"/>
              <a:t>26/06/2025</a:t>
            </a:fld>
            <a:endParaRPr lang="en-GB"/>
          </a:p>
        </p:txBody>
      </p:sp>
      <p:sp>
        <p:nvSpPr>
          <p:cNvPr id="8" name="Footer Placeholder 7">
            <a:extLst>
              <a:ext uri="{FF2B5EF4-FFF2-40B4-BE49-F238E27FC236}">
                <a16:creationId xmlns:a16="http://schemas.microsoft.com/office/drawing/2014/main" id="{31E97755-30F4-7BA7-83E0-36CD58DD361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DBF116B-8652-143C-57D6-6C9AAE981D05}"/>
              </a:ext>
            </a:extLst>
          </p:cNvPr>
          <p:cNvSpPr>
            <a:spLocks noGrp="1"/>
          </p:cNvSpPr>
          <p:nvPr>
            <p:ph type="sldNum" sz="quarter" idx="12"/>
          </p:nvPr>
        </p:nvSpPr>
        <p:spPr/>
        <p:txBody>
          <a:bodyPr/>
          <a:lstStyle/>
          <a:p>
            <a:fld id="{F8E2FAF3-9A55-4562-AB71-1677F89FDACE}" type="slidenum">
              <a:rPr lang="en-GB" smtClean="0"/>
              <a:t>‹#›</a:t>
            </a:fld>
            <a:endParaRPr lang="en-GB"/>
          </a:p>
        </p:txBody>
      </p:sp>
    </p:spTree>
    <p:extLst>
      <p:ext uri="{BB962C8B-B14F-4D97-AF65-F5344CB8AC3E}">
        <p14:creationId xmlns:p14="http://schemas.microsoft.com/office/powerpoint/2010/main" val="475707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46A8A-4905-EA9E-E8BB-CE0DB13D0FE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BC90717-3A5E-71E2-828D-EC053DDDE84A}"/>
              </a:ext>
            </a:extLst>
          </p:cNvPr>
          <p:cNvSpPr>
            <a:spLocks noGrp="1"/>
          </p:cNvSpPr>
          <p:nvPr>
            <p:ph type="dt" sz="half" idx="10"/>
          </p:nvPr>
        </p:nvSpPr>
        <p:spPr/>
        <p:txBody>
          <a:bodyPr/>
          <a:lstStyle/>
          <a:p>
            <a:fld id="{3BA1CA49-DD4E-4BB9-BC56-17848B05E4F5}" type="datetimeFigureOut">
              <a:rPr lang="en-GB" smtClean="0"/>
              <a:t>26/06/2025</a:t>
            </a:fld>
            <a:endParaRPr lang="en-GB"/>
          </a:p>
        </p:txBody>
      </p:sp>
      <p:sp>
        <p:nvSpPr>
          <p:cNvPr id="4" name="Footer Placeholder 3">
            <a:extLst>
              <a:ext uri="{FF2B5EF4-FFF2-40B4-BE49-F238E27FC236}">
                <a16:creationId xmlns:a16="http://schemas.microsoft.com/office/drawing/2014/main" id="{5568AC7F-2D9D-4140-73B5-2C4D19DBD16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AFB2787-007F-F5C5-23E4-92DCD892A6DB}"/>
              </a:ext>
            </a:extLst>
          </p:cNvPr>
          <p:cNvSpPr>
            <a:spLocks noGrp="1"/>
          </p:cNvSpPr>
          <p:nvPr>
            <p:ph type="sldNum" sz="quarter" idx="12"/>
          </p:nvPr>
        </p:nvSpPr>
        <p:spPr/>
        <p:txBody>
          <a:bodyPr/>
          <a:lstStyle/>
          <a:p>
            <a:fld id="{F8E2FAF3-9A55-4562-AB71-1677F89FDACE}" type="slidenum">
              <a:rPr lang="en-GB" smtClean="0"/>
              <a:t>‹#›</a:t>
            </a:fld>
            <a:endParaRPr lang="en-GB"/>
          </a:p>
        </p:txBody>
      </p:sp>
    </p:spTree>
    <p:extLst>
      <p:ext uri="{BB962C8B-B14F-4D97-AF65-F5344CB8AC3E}">
        <p14:creationId xmlns:p14="http://schemas.microsoft.com/office/powerpoint/2010/main" val="2931354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43D8AB-5A81-A270-E344-04FE99FE876F}"/>
              </a:ext>
            </a:extLst>
          </p:cNvPr>
          <p:cNvSpPr>
            <a:spLocks noGrp="1"/>
          </p:cNvSpPr>
          <p:nvPr>
            <p:ph type="dt" sz="half" idx="10"/>
          </p:nvPr>
        </p:nvSpPr>
        <p:spPr/>
        <p:txBody>
          <a:bodyPr/>
          <a:lstStyle/>
          <a:p>
            <a:fld id="{3BA1CA49-DD4E-4BB9-BC56-17848B05E4F5}" type="datetimeFigureOut">
              <a:rPr lang="en-GB" smtClean="0"/>
              <a:t>26/06/2025</a:t>
            </a:fld>
            <a:endParaRPr lang="en-GB"/>
          </a:p>
        </p:txBody>
      </p:sp>
      <p:sp>
        <p:nvSpPr>
          <p:cNvPr id="3" name="Footer Placeholder 2">
            <a:extLst>
              <a:ext uri="{FF2B5EF4-FFF2-40B4-BE49-F238E27FC236}">
                <a16:creationId xmlns:a16="http://schemas.microsoft.com/office/drawing/2014/main" id="{5E3D5189-643E-53DF-6AFD-4AB2563BD66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32A886D-1D29-2970-D0FF-AC9151D2A8C3}"/>
              </a:ext>
            </a:extLst>
          </p:cNvPr>
          <p:cNvSpPr>
            <a:spLocks noGrp="1"/>
          </p:cNvSpPr>
          <p:nvPr>
            <p:ph type="sldNum" sz="quarter" idx="12"/>
          </p:nvPr>
        </p:nvSpPr>
        <p:spPr/>
        <p:txBody>
          <a:bodyPr/>
          <a:lstStyle/>
          <a:p>
            <a:fld id="{F8E2FAF3-9A55-4562-AB71-1677F89FDACE}" type="slidenum">
              <a:rPr lang="en-GB" smtClean="0"/>
              <a:t>‹#›</a:t>
            </a:fld>
            <a:endParaRPr lang="en-GB"/>
          </a:p>
        </p:txBody>
      </p:sp>
    </p:spTree>
    <p:extLst>
      <p:ext uri="{BB962C8B-B14F-4D97-AF65-F5344CB8AC3E}">
        <p14:creationId xmlns:p14="http://schemas.microsoft.com/office/powerpoint/2010/main" val="3548177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0D901-D4D1-CA83-05A6-7333E653B9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57A49FA-9442-0826-39B6-7FC559FB74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494B7DF-D3C5-DFB7-82D5-1F6D46A608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CFE106-847F-50A1-8AE3-9AA21D301E18}"/>
              </a:ext>
            </a:extLst>
          </p:cNvPr>
          <p:cNvSpPr>
            <a:spLocks noGrp="1"/>
          </p:cNvSpPr>
          <p:nvPr>
            <p:ph type="dt" sz="half" idx="10"/>
          </p:nvPr>
        </p:nvSpPr>
        <p:spPr/>
        <p:txBody>
          <a:bodyPr/>
          <a:lstStyle/>
          <a:p>
            <a:fld id="{3BA1CA49-DD4E-4BB9-BC56-17848B05E4F5}" type="datetimeFigureOut">
              <a:rPr lang="en-GB" smtClean="0"/>
              <a:t>26/06/2025</a:t>
            </a:fld>
            <a:endParaRPr lang="en-GB"/>
          </a:p>
        </p:txBody>
      </p:sp>
      <p:sp>
        <p:nvSpPr>
          <p:cNvPr id="6" name="Footer Placeholder 5">
            <a:extLst>
              <a:ext uri="{FF2B5EF4-FFF2-40B4-BE49-F238E27FC236}">
                <a16:creationId xmlns:a16="http://schemas.microsoft.com/office/drawing/2014/main" id="{745D723E-D35C-05F1-C45D-6F9A5E59E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4DFAAF-CBB8-707B-2E25-BC629C47D6CE}"/>
              </a:ext>
            </a:extLst>
          </p:cNvPr>
          <p:cNvSpPr>
            <a:spLocks noGrp="1"/>
          </p:cNvSpPr>
          <p:nvPr>
            <p:ph type="sldNum" sz="quarter" idx="12"/>
          </p:nvPr>
        </p:nvSpPr>
        <p:spPr/>
        <p:txBody>
          <a:bodyPr/>
          <a:lstStyle/>
          <a:p>
            <a:fld id="{F8E2FAF3-9A55-4562-AB71-1677F89FDACE}" type="slidenum">
              <a:rPr lang="en-GB" smtClean="0"/>
              <a:t>‹#›</a:t>
            </a:fld>
            <a:endParaRPr lang="en-GB"/>
          </a:p>
        </p:txBody>
      </p:sp>
    </p:spTree>
    <p:extLst>
      <p:ext uri="{BB962C8B-B14F-4D97-AF65-F5344CB8AC3E}">
        <p14:creationId xmlns:p14="http://schemas.microsoft.com/office/powerpoint/2010/main" val="4126303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EF761-6031-15DC-8702-97C257A3C5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482465B-AF59-E8EC-F118-DAC5259375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E45F034-5768-5CD5-B21D-E8B30BB665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3A8AF0-5955-9FD6-66EA-046DC468724C}"/>
              </a:ext>
            </a:extLst>
          </p:cNvPr>
          <p:cNvSpPr>
            <a:spLocks noGrp="1"/>
          </p:cNvSpPr>
          <p:nvPr>
            <p:ph type="dt" sz="half" idx="10"/>
          </p:nvPr>
        </p:nvSpPr>
        <p:spPr/>
        <p:txBody>
          <a:bodyPr/>
          <a:lstStyle/>
          <a:p>
            <a:fld id="{3BA1CA49-DD4E-4BB9-BC56-17848B05E4F5}" type="datetimeFigureOut">
              <a:rPr lang="en-GB" smtClean="0"/>
              <a:t>26/06/2025</a:t>
            </a:fld>
            <a:endParaRPr lang="en-GB"/>
          </a:p>
        </p:txBody>
      </p:sp>
      <p:sp>
        <p:nvSpPr>
          <p:cNvPr id="6" name="Footer Placeholder 5">
            <a:extLst>
              <a:ext uri="{FF2B5EF4-FFF2-40B4-BE49-F238E27FC236}">
                <a16:creationId xmlns:a16="http://schemas.microsoft.com/office/drawing/2014/main" id="{A8E19441-1B3F-EA14-E9C7-ED9C00C53F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B14916-BAAD-2C0D-9E8A-2D396F2BF8F8}"/>
              </a:ext>
            </a:extLst>
          </p:cNvPr>
          <p:cNvSpPr>
            <a:spLocks noGrp="1"/>
          </p:cNvSpPr>
          <p:nvPr>
            <p:ph type="sldNum" sz="quarter" idx="12"/>
          </p:nvPr>
        </p:nvSpPr>
        <p:spPr/>
        <p:txBody>
          <a:bodyPr/>
          <a:lstStyle/>
          <a:p>
            <a:fld id="{F8E2FAF3-9A55-4562-AB71-1677F89FDACE}" type="slidenum">
              <a:rPr lang="en-GB" smtClean="0"/>
              <a:t>‹#›</a:t>
            </a:fld>
            <a:endParaRPr lang="en-GB"/>
          </a:p>
        </p:txBody>
      </p:sp>
    </p:spTree>
    <p:extLst>
      <p:ext uri="{BB962C8B-B14F-4D97-AF65-F5344CB8AC3E}">
        <p14:creationId xmlns:p14="http://schemas.microsoft.com/office/powerpoint/2010/main" val="1545934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EF6A94-81FA-63E2-5B75-826A6EAD76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ED3AFA-0C31-D9DD-16C1-FC35154B8C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5F39EF-3776-B1E6-3771-4BF761D5C2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BA1CA49-DD4E-4BB9-BC56-17848B05E4F5}" type="datetimeFigureOut">
              <a:rPr lang="en-GB" smtClean="0"/>
              <a:t>26/06/2025</a:t>
            </a:fld>
            <a:endParaRPr lang="en-GB"/>
          </a:p>
        </p:txBody>
      </p:sp>
      <p:sp>
        <p:nvSpPr>
          <p:cNvPr id="5" name="Footer Placeholder 4">
            <a:extLst>
              <a:ext uri="{FF2B5EF4-FFF2-40B4-BE49-F238E27FC236}">
                <a16:creationId xmlns:a16="http://schemas.microsoft.com/office/drawing/2014/main" id="{ED2DC53E-B3B5-26F9-9447-40B123D7A5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4A1794B-E869-910F-15D2-A881E7A9FF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8E2FAF3-9A55-4562-AB71-1677F89FDACE}" type="slidenum">
              <a:rPr lang="en-GB" smtClean="0"/>
              <a:t>‹#›</a:t>
            </a:fld>
            <a:endParaRPr lang="en-GB"/>
          </a:p>
        </p:txBody>
      </p:sp>
    </p:spTree>
    <p:extLst>
      <p:ext uri="{BB962C8B-B14F-4D97-AF65-F5344CB8AC3E}">
        <p14:creationId xmlns:p14="http://schemas.microsoft.com/office/powerpoint/2010/main" val="28717628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09974-9A04-E4BA-0571-F4757B90AC0D}"/>
              </a:ext>
            </a:extLst>
          </p:cNvPr>
          <p:cNvSpPr>
            <a:spLocks noGrp="1"/>
          </p:cNvSpPr>
          <p:nvPr>
            <p:ph type="ctrTitle"/>
          </p:nvPr>
        </p:nvSpPr>
        <p:spPr/>
        <p:txBody>
          <a:bodyPr>
            <a:normAutofit/>
          </a:bodyPr>
          <a:lstStyle/>
          <a:p>
            <a:r>
              <a:rPr lang="en-GB" dirty="0"/>
              <a:t>Deafness or severe hearing loss in BLMK patients</a:t>
            </a:r>
          </a:p>
        </p:txBody>
      </p:sp>
      <p:pic>
        <p:nvPicPr>
          <p:cNvPr id="4" name="Picture 3" descr="A logo with blue letters and a light bulb&#10;&#10;AI-generated content may be incorrect.">
            <a:extLst>
              <a:ext uri="{FF2B5EF4-FFF2-40B4-BE49-F238E27FC236}">
                <a16:creationId xmlns:a16="http://schemas.microsoft.com/office/drawing/2014/main" id="{97168592-4411-643D-EE3A-1D32431EFF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221126"/>
            <a:ext cx="1314556" cy="901237"/>
          </a:xfrm>
          <a:prstGeom prst="rect">
            <a:avLst/>
          </a:prstGeom>
        </p:spPr>
      </p:pic>
      <p:sp>
        <p:nvSpPr>
          <p:cNvPr id="5" name="TextBox 4">
            <a:extLst>
              <a:ext uri="{FF2B5EF4-FFF2-40B4-BE49-F238E27FC236}">
                <a16:creationId xmlns:a16="http://schemas.microsoft.com/office/drawing/2014/main" id="{BC0DCFB5-C8B1-8922-5F27-8C735DF74D2E}"/>
              </a:ext>
            </a:extLst>
          </p:cNvPr>
          <p:cNvSpPr txBox="1"/>
          <p:nvPr/>
        </p:nvSpPr>
        <p:spPr>
          <a:xfrm>
            <a:off x="9429749" y="6314115"/>
            <a:ext cx="2504969" cy="307777"/>
          </a:xfrm>
          <a:prstGeom prst="rect">
            <a:avLst/>
          </a:prstGeom>
          <a:noFill/>
        </p:spPr>
        <p:txBody>
          <a:bodyPr wrap="square" rtlCol="0">
            <a:spAutoFit/>
          </a:bodyPr>
          <a:lstStyle/>
          <a:p>
            <a:r>
              <a:rPr lang="en-GB" sz="1400" i="1" dirty="0">
                <a:solidFill>
                  <a:schemeClr val="bg1">
                    <a:lumMod val="50000"/>
                  </a:schemeClr>
                </a:solidFill>
              </a:rPr>
              <a:t>Prepared on 13</a:t>
            </a:r>
            <a:r>
              <a:rPr lang="en-GB" sz="1400" i="1" baseline="30000" dirty="0">
                <a:solidFill>
                  <a:schemeClr val="bg1">
                    <a:lumMod val="50000"/>
                  </a:schemeClr>
                </a:solidFill>
              </a:rPr>
              <a:t>th</a:t>
            </a:r>
            <a:r>
              <a:rPr lang="en-GB" sz="1400" i="1" dirty="0">
                <a:solidFill>
                  <a:schemeClr val="bg1">
                    <a:lumMod val="50000"/>
                  </a:schemeClr>
                </a:solidFill>
              </a:rPr>
              <a:t> June 2025</a:t>
            </a:r>
          </a:p>
        </p:txBody>
      </p:sp>
    </p:spTree>
    <p:extLst>
      <p:ext uri="{BB962C8B-B14F-4D97-AF65-F5344CB8AC3E}">
        <p14:creationId xmlns:p14="http://schemas.microsoft.com/office/powerpoint/2010/main" val="3513183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7060D-47E5-C911-71CD-A60ACCC6AB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FCBD64-66DA-C13F-5C94-76638DC4F6EC}"/>
              </a:ext>
            </a:extLst>
          </p:cNvPr>
          <p:cNvSpPr>
            <a:spLocks noGrp="1"/>
          </p:cNvSpPr>
          <p:nvPr>
            <p:ph type="ctrTitle"/>
          </p:nvPr>
        </p:nvSpPr>
        <p:spPr>
          <a:xfrm>
            <a:off x="1524000" y="1122363"/>
            <a:ext cx="9144000" cy="925893"/>
          </a:xfrm>
        </p:spPr>
        <p:txBody>
          <a:bodyPr/>
          <a:lstStyle/>
          <a:p>
            <a:r>
              <a:rPr lang="en-GB" dirty="0"/>
              <a:t>Methodology</a:t>
            </a:r>
          </a:p>
        </p:txBody>
      </p:sp>
      <p:sp>
        <p:nvSpPr>
          <p:cNvPr id="3" name="Subtitle 2">
            <a:extLst>
              <a:ext uri="{FF2B5EF4-FFF2-40B4-BE49-F238E27FC236}">
                <a16:creationId xmlns:a16="http://schemas.microsoft.com/office/drawing/2014/main" id="{3EDC8C3D-158C-2A38-B8E9-B9AD81C3FAC3}"/>
              </a:ext>
            </a:extLst>
          </p:cNvPr>
          <p:cNvSpPr>
            <a:spLocks noGrp="1"/>
          </p:cNvSpPr>
          <p:nvPr>
            <p:ph type="subTitle" idx="1"/>
          </p:nvPr>
        </p:nvSpPr>
        <p:spPr>
          <a:xfrm>
            <a:off x="1524000" y="2511551"/>
            <a:ext cx="9144000" cy="3224085"/>
          </a:xfrm>
        </p:spPr>
        <p:txBody>
          <a:bodyPr>
            <a:normAutofit fontScale="92500" lnSpcReduction="20000"/>
          </a:bodyPr>
          <a:lstStyle/>
          <a:p>
            <a:pPr marL="342900" indent="-342900" algn="l">
              <a:buFont typeface="Arial" panose="020B0604020202020204" pitchFamily="34" charset="0"/>
              <a:buChar char="•"/>
            </a:pPr>
            <a:r>
              <a:rPr lang="en-GB" dirty="0"/>
              <a:t>Deafness or moderate/severe hearing loss (‘Deaf’ for short)</a:t>
            </a:r>
          </a:p>
          <a:p>
            <a:pPr marL="342900" indent="-342900" algn="l">
              <a:buFont typeface="Arial" panose="020B0604020202020204" pitchFamily="34" charset="0"/>
              <a:buChar char="•"/>
            </a:pPr>
            <a:r>
              <a:rPr lang="en-GB" dirty="0"/>
              <a:t>All primary health records </a:t>
            </a:r>
          </a:p>
          <a:p>
            <a:pPr marL="342900" indent="-342900" algn="l">
              <a:buFont typeface="Arial" panose="020B0604020202020204" pitchFamily="34" charset="0"/>
              <a:buChar char="•"/>
            </a:pPr>
            <a:r>
              <a:rPr lang="en-GB" dirty="0"/>
              <a:t>Patients registered with a BLMK GP who are living at 31 March 2025</a:t>
            </a:r>
          </a:p>
          <a:p>
            <a:pPr marL="342900" indent="-342900" algn="l">
              <a:buFont typeface="Arial" panose="020B0604020202020204" pitchFamily="34" charset="0"/>
              <a:buChar char="•"/>
            </a:pPr>
            <a:r>
              <a:rPr lang="en-GB" dirty="0"/>
              <a:t>Coverage: BLMK and BLMK place/locality level</a:t>
            </a:r>
          </a:p>
          <a:p>
            <a:pPr marL="342900" indent="-342900" algn="l">
              <a:buFont typeface="Arial" panose="020B0604020202020204" pitchFamily="34" charset="0"/>
              <a:buChar char="•"/>
            </a:pPr>
            <a:r>
              <a:rPr lang="en-GB" dirty="0"/>
              <a:t>Data source: AGEM CSU Data Management Environment</a:t>
            </a:r>
          </a:p>
          <a:p>
            <a:pPr marL="342900" indent="-342900" algn="l">
              <a:buFont typeface="Arial" panose="020B0604020202020204" pitchFamily="34" charset="0"/>
              <a:buChar char="•"/>
            </a:pPr>
            <a:endParaRPr lang="en-GB" dirty="0"/>
          </a:p>
          <a:p>
            <a:pPr marL="342900" indent="-342900" algn="l">
              <a:buFont typeface="Arial" panose="020B0604020202020204" pitchFamily="34" charset="0"/>
              <a:buChar char="•"/>
            </a:pPr>
            <a:r>
              <a:rPr lang="en-GB" dirty="0"/>
              <a:t>Data for the whole BLMK population includes the Deaf patients.</a:t>
            </a:r>
          </a:p>
          <a:p>
            <a:pPr marL="342900" indent="-342900" algn="l">
              <a:buFont typeface="Arial" panose="020B0604020202020204" pitchFamily="34" charset="0"/>
              <a:buChar char="•"/>
            </a:pPr>
            <a:r>
              <a:rPr lang="en-GB" dirty="0"/>
              <a:t>Values less than 5 have been suppressed. Grand totals vary from table to table due to data suppression, exclusion and missing data</a:t>
            </a:r>
          </a:p>
          <a:p>
            <a:pPr marL="342900" indent="-342900" algn="l">
              <a:buFont typeface="Arial" panose="020B0604020202020204" pitchFamily="34" charset="0"/>
              <a:buChar char="•"/>
            </a:pPr>
            <a:endParaRPr lang="en-GB" dirty="0"/>
          </a:p>
          <a:p>
            <a:pPr marL="342900" indent="-342900" algn="l">
              <a:buFont typeface="Arial" panose="020B0604020202020204" pitchFamily="34" charset="0"/>
              <a:buChar char="•"/>
            </a:pPr>
            <a:endParaRPr lang="en-GB" dirty="0"/>
          </a:p>
        </p:txBody>
      </p:sp>
      <p:pic>
        <p:nvPicPr>
          <p:cNvPr id="6" name="Picture 5" descr="A logo with blue letters and a light bulb&#10;&#10;AI-generated content may be incorrect.">
            <a:extLst>
              <a:ext uri="{FF2B5EF4-FFF2-40B4-BE49-F238E27FC236}">
                <a16:creationId xmlns:a16="http://schemas.microsoft.com/office/drawing/2014/main" id="{C9F75FAD-C486-3B47-D3DB-0A6F23B71C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221126"/>
            <a:ext cx="1314556" cy="901237"/>
          </a:xfrm>
          <a:prstGeom prst="rect">
            <a:avLst/>
          </a:prstGeom>
        </p:spPr>
      </p:pic>
    </p:spTree>
    <p:extLst>
      <p:ext uri="{BB962C8B-B14F-4D97-AF65-F5344CB8AC3E}">
        <p14:creationId xmlns:p14="http://schemas.microsoft.com/office/powerpoint/2010/main" val="627437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3C1928-71F0-92ED-9B86-E69B43F4D68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3C3E31-CE63-CB01-5DC0-60F9552BE290}"/>
              </a:ext>
            </a:extLst>
          </p:cNvPr>
          <p:cNvSpPr>
            <a:spLocks noGrp="1"/>
          </p:cNvSpPr>
          <p:nvPr>
            <p:ph type="ctrTitle"/>
          </p:nvPr>
        </p:nvSpPr>
        <p:spPr>
          <a:xfrm>
            <a:off x="453898" y="225901"/>
            <a:ext cx="10506456" cy="1014984"/>
          </a:xfrm>
        </p:spPr>
        <p:txBody>
          <a:bodyPr vert="horz" lIns="91440" tIns="45720" rIns="91440" bIns="45720" rtlCol="0" anchor="b">
            <a:normAutofit/>
          </a:bodyPr>
          <a:lstStyle/>
          <a:p>
            <a:pPr algn="l"/>
            <a:r>
              <a:rPr lang="en-US" sz="4400" kern="1200" dirty="0">
                <a:solidFill>
                  <a:schemeClr val="tx1"/>
                </a:solidFill>
                <a:latin typeface="+mj-lt"/>
                <a:ea typeface="+mj-ea"/>
                <a:cs typeface="+mj-cs"/>
              </a:rPr>
              <a:t>Demography</a:t>
            </a:r>
            <a:r>
              <a:rPr lang="en-US" sz="4400" dirty="0"/>
              <a:t>:</a:t>
            </a:r>
            <a:r>
              <a:rPr lang="en-US" sz="4400" kern="1200" dirty="0">
                <a:solidFill>
                  <a:schemeClr val="tx1"/>
                </a:solidFill>
                <a:latin typeface="+mj-lt"/>
                <a:ea typeface="+mj-ea"/>
                <a:cs typeface="+mj-cs"/>
              </a:rPr>
              <a:t> age-groups</a:t>
            </a:r>
          </a:p>
        </p:txBody>
      </p:sp>
      <p:sp>
        <p:nvSpPr>
          <p:cNvPr id="12" name="Rectangle 1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TextBox 18">
            <a:extLst>
              <a:ext uri="{FF2B5EF4-FFF2-40B4-BE49-F238E27FC236}">
                <a16:creationId xmlns:a16="http://schemas.microsoft.com/office/drawing/2014/main" id="{F6074293-DF84-B55A-6D72-7CC0D1C9D14D}"/>
              </a:ext>
            </a:extLst>
          </p:cNvPr>
          <p:cNvSpPr txBox="1"/>
          <p:nvPr/>
        </p:nvSpPr>
        <p:spPr>
          <a:xfrm>
            <a:off x="841248" y="1744316"/>
            <a:ext cx="8132064" cy="646331"/>
          </a:xfrm>
          <a:prstGeom prst="rect">
            <a:avLst/>
          </a:prstGeom>
          <a:noFill/>
        </p:spPr>
        <p:txBody>
          <a:bodyPr wrap="square" rtlCol="0">
            <a:spAutoFit/>
          </a:bodyPr>
          <a:lstStyle/>
          <a:p>
            <a:pPr marL="285750" indent="-285750">
              <a:buFont typeface="Arial" panose="020B0604020202020204" pitchFamily="34" charset="0"/>
              <a:buChar char="•"/>
            </a:pPr>
            <a:r>
              <a:rPr lang="en-GB" dirty="0"/>
              <a:t>There was a total of 2,655 deaf or severely hard of hearing patients registered with a BLMK GP at 31March 2025</a:t>
            </a:r>
          </a:p>
        </p:txBody>
      </p:sp>
      <p:sp>
        <p:nvSpPr>
          <p:cNvPr id="7" name="TextBox 6">
            <a:extLst>
              <a:ext uri="{FF2B5EF4-FFF2-40B4-BE49-F238E27FC236}">
                <a16:creationId xmlns:a16="http://schemas.microsoft.com/office/drawing/2014/main" id="{3D33CB50-F276-7478-0997-2CE200196974}"/>
              </a:ext>
            </a:extLst>
          </p:cNvPr>
          <p:cNvSpPr txBox="1"/>
          <p:nvPr/>
        </p:nvSpPr>
        <p:spPr>
          <a:xfrm>
            <a:off x="2588056" y="2390647"/>
            <a:ext cx="7133794" cy="369332"/>
          </a:xfrm>
          <a:prstGeom prst="rect">
            <a:avLst/>
          </a:prstGeom>
          <a:noFill/>
        </p:spPr>
        <p:txBody>
          <a:bodyPr wrap="square" rtlCol="0">
            <a:spAutoFit/>
          </a:bodyPr>
          <a:lstStyle/>
          <a:p>
            <a:r>
              <a:rPr lang="en-GB" dirty="0">
                <a:solidFill>
                  <a:srgbClr val="0070C0"/>
                </a:solidFill>
              </a:rPr>
              <a:t>Population count &amp; % by age group</a:t>
            </a:r>
          </a:p>
        </p:txBody>
      </p:sp>
      <p:graphicFrame>
        <p:nvGraphicFramePr>
          <p:cNvPr id="5" name="Table 4">
            <a:extLst>
              <a:ext uri="{FF2B5EF4-FFF2-40B4-BE49-F238E27FC236}">
                <a16:creationId xmlns:a16="http://schemas.microsoft.com/office/drawing/2014/main" id="{D4E69A4B-41D3-AE14-C2A7-14F1AEE13727}"/>
              </a:ext>
            </a:extLst>
          </p:cNvPr>
          <p:cNvGraphicFramePr>
            <a:graphicFrameLocks noGrp="1"/>
          </p:cNvGraphicFramePr>
          <p:nvPr>
            <p:extLst>
              <p:ext uri="{D42A27DB-BD31-4B8C-83A1-F6EECF244321}">
                <p14:modId xmlns:p14="http://schemas.microsoft.com/office/powerpoint/2010/main" val="1471811344"/>
              </p:ext>
            </p:extLst>
          </p:nvPr>
        </p:nvGraphicFramePr>
        <p:xfrm>
          <a:off x="1022092" y="2875387"/>
          <a:ext cx="6468205" cy="3685540"/>
        </p:xfrm>
        <a:graphic>
          <a:graphicData uri="http://schemas.openxmlformats.org/drawingml/2006/table">
            <a:tbl>
              <a:tblPr/>
              <a:tblGrid>
                <a:gridCol w="1539664">
                  <a:extLst>
                    <a:ext uri="{9D8B030D-6E8A-4147-A177-3AD203B41FA5}">
                      <a16:colId xmlns:a16="http://schemas.microsoft.com/office/drawing/2014/main" val="143238655"/>
                    </a:ext>
                  </a:extLst>
                </a:gridCol>
                <a:gridCol w="1173078">
                  <a:extLst>
                    <a:ext uri="{9D8B030D-6E8A-4147-A177-3AD203B41FA5}">
                      <a16:colId xmlns:a16="http://schemas.microsoft.com/office/drawing/2014/main" val="1236235939"/>
                    </a:ext>
                  </a:extLst>
                </a:gridCol>
                <a:gridCol w="1173078">
                  <a:extLst>
                    <a:ext uri="{9D8B030D-6E8A-4147-A177-3AD203B41FA5}">
                      <a16:colId xmlns:a16="http://schemas.microsoft.com/office/drawing/2014/main" val="1369976315"/>
                    </a:ext>
                  </a:extLst>
                </a:gridCol>
                <a:gridCol w="1333740">
                  <a:extLst>
                    <a:ext uri="{9D8B030D-6E8A-4147-A177-3AD203B41FA5}">
                      <a16:colId xmlns:a16="http://schemas.microsoft.com/office/drawing/2014/main" val="735670391"/>
                    </a:ext>
                  </a:extLst>
                </a:gridCol>
                <a:gridCol w="1248645">
                  <a:extLst>
                    <a:ext uri="{9D8B030D-6E8A-4147-A177-3AD203B41FA5}">
                      <a16:colId xmlns:a16="http://schemas.microsoft.com/office/drawing/2014/main" val="3376189341"/>
                    </a:ext>
                  </a:extLst>
                </a:gridCol>
              </a:tblGrid>
              <a:tr h="272392">
                <a:tc>
                  <a:txBody>
                    <a:bodyPr/>
                    <a:lstStyle/>
                    <a:p>
                      <a:pPr algn="l" fontAlgn="b"/>
                      <a:r>
                        <a:rPr lang="en-GB" sz="1600" b="1" i="0" u="none" strike="noStrike" dirty="0">
                          <a:solidFill>
                            <a:srgbClr val="000000"/>
                          </a:solidFill>
                          <a:effectLst/>
                          <a:latin typeface="Aptos Narrow" panose="020B0004020202020204" pitchFamily="34" charset="0"/>
                        </a:rPr>
                        <a:t>Age group</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r>
                        <a:rPr lang="en-GB" sz="1600" b="1" i="0" u="none" strike="noStrike" dirty="0">
                          <a:solidFill>
                            <a:srgbClr val="000000"/>
                          </a:solidFill>
                          <a:effectLst/>
                          <a:latin typeface="Aptos Narrow" panose="020B0004020202020204" pitchFamily="34" charset="0"/>
                        </a:rPr>
                        <a:t>Deaf patients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r>
                        <a:rPr lang="en-GB" sz="1600" b="1" i="0" u="none" strike="noStrike" dirty="0">
                          <a:solidFill>
                            <a:srgbClr val="000000"/>
                          </a:solidFill>
                          <a:effectLst/>
                          <a:latin typeface="Aptos Narrow" panose="020B0004020202020204" pitchFamily="34" charset="0"/>
                        </a:rPr>
                        <a: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r>
                        <a:rPr lang="en-GB" sz="1600" b="1" i="0" u="none" strike="noStrike" dirty="0">
                          <a:solidFill>
                            <a:srgbClr val="000000"/>
                          </a:solidFill>
                          <a:effectLst/>
                          <a:latin typeface="Aptos Narrow" panose="020B0004020202020204" pitchFamily="34" charset="0"/>
                        </a:rPr>
                        <a:t>BLMK population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r>
                        <a:rPr lang="en-GB" dirty="0"/>
                        <a:t>%</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1331976868"/>
                  </a:ext>
                </a:extLst>
              </a:tr>
              <a:tr h="242811">
                <a:tc>
                  <a:txBody>
                    <a:bodyPr/>
                    <a:lstStyle/>
                    <a:p>
                      <a:pPr algn="ctr" fontAlgn="b"/>
                      <a:r>
                        <a:rPr lang="en-GB" sz="1600" b="0" i="0" u="none" strike="noStrike" dirty="0">
                          <a:solidFill>
                            <a:srgbClr val="000000"/>
                          </a:solidFill>
                          <a:effectLst/>
                          <a:latin typeface="Aptos Narrow" panose="020B0004020202020204" pitchFamily="34" charset="0"/>
                        </a:rPr>
                        <a:t>0-9</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600" b="0" i="0" u="none" strike="noStrike" dirty="0">
                          <a:solidFill>
                            <a:srgbClr val="000000"/>
                          </a:solidFill>
                          <a:effectLst/>
                          <a:latin typeface="Aptos Narrow" panose="020B0004020202020204" pitchFamily="34" charset="0"/>
                        </a:rPr>
                        <a:t>0.9%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dirty="0">
                          <a:solidFill>
                            <a:srgbClr val="000000"/>
                          </a:solidFill>
                          <a:effectLst/>
                          <a:latin typeface="Aptos Narrow" panose="020B0004020202020204" pitchFamily="34" charset="0"/>
                          <a:ea typeface="+mn-ea"/>
                          <a:cs typeface="+mn-cs"/>
                        </a:rPr>
                        <a:t>              134,799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dirty="0">
                          <a:solidFill>
                            <a:srgbClr val="000000"/>
                          </a:solidFill>
                          <a:effectLst/>
                          <a:latin typeface="Aptos Narrow" panose="020B0004020202020204" pitchFamily="34" charset="0"/>
                          <a:ea typeface="+mn-ea"/>
                          <a:cs typeface="+mn-cs"/>
                        </a:rPr>
                        <a:t>11.8%</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1514277181"/>
                  </a:ext>
                </a:extLst>
              </a:tr>
              <a:tr h="242811">
                <a:tc>
                  <a:txBody>
                    <a:bodyPr/>
                    <a:lstStyle/>
                    <a:p>
                      <a:pPr algn="ctr" fontAlgn="b"/>
                      <a:r>
                        <a:rPr lang="en-GB" sz="1600" b="0" i="0" u="none" strike="noStrike">
                          <a:solidFill>
                            <a:srgbClr val="000000"/>
                          </a:solidFill>
                          <a:effectLst/>
                          <a:latin typeface="Aptos Narrow" panose="020B0004020202020204" pitchFamily="34" charset="0"/>
                        </a:rPr>
                        <a:t>10-19</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1600" b="0" i="0" u="none" strike="noStrike" dirty="0">
                          <a:solidFill>
                            <a:srgbClr val="000000"/>
                          </a:solidFill>
                          <a:effectLst/>
                          <a:latin typeface="Aptos Narrow" panose="020B0004020202020204" pitchFamily="34" charset="0"/>
                        </a:rPr>
                        <a:t>96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600" b="0" i="0" u="none" strike="noStrike" dirty="0">
                          <a:solidFill>
                            <a:srgbClr val="000000"/>
                          </a:solidFill>
                          <a:effectLst/>
                          <a:latin typeface="Aptos Narrow" panose="020B0004020202020204" pitchFamily="34" charset="0"/>
                        </a:rPr>
                        <a:t>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dirty="0">
                          <a:solidFill>
                            <a:srgbClr val="000000"/>
                          </a:solidFill>
                          <a:effectLst/>
                          <a:latin typeface="Aptos Narrow" panose="020B0004020202020204" pitchFamily="34" charset="0"/>
                          <a:ea typeface="+mn-ea"/>
                          <a:cs typeface="+mn-cs"/>
                        </a:rPr>
                        <a:t>              145,772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dirty="0">
                          <a:solidFill>
                            <a:srgbClr val="000000"/>
                          </a:solidFill>
                          <a:effectLst/>
                          <a:latin typeface="Aptos Narrow" panose="020B0004020202020204" pitchFamily="34" charset="0"/>
                          <a:ea typeface="+mn-ea"/>
                          <a:cs typeface="+mn-cs"/>
                        </a:rPr>
                        <a:t>12.8%</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2020981746"/>
                  </a:ext>
                </a:extLst>
              </a:tr>
              <a:tr h="242811">
                <a:tc>
                  <a:txBody>
                    <a:bodyPr/>
                    <a:lstStyle/>
                    <a:p>
                      <a:pPr algn="ctr" fontAlgn="b"/>
                      <a:r>
                        <a:rPr lang="en-GB" sz="1600" b="0" i="0" u="none" strike="noStrike">
                          <a:solidFill>
                            <a:srgbClr val="000000"/>
                          </a:solidFill>
                          <a:effectLst/>
                          <a:latin typeface="Aptos Narrow" panose="020B0004020202020204" pitchFamily="34" charset="0"/>
                        </a:rPr>
                        <a:t>20-29</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1600" b="0" i="0" u="none" strike="noStrike" dirty="0">
                          <a:solidFill>
                            <a:srgbClr val="000000"/>
                          </a:solidFill>
                          <a:effectLst/>
                          <a:latin typeface="Aptos Narrow" panose="020B0004020202020204" pitchFamily="34" charset="0"/>
                        </a:rPr>
                        <a:t>252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600" b="0" i="0" u="none" strike="noStrike" dirty="0">
                          <a:solidFill>
                            <a:srgbClr val="000000"/>
                          </a:solidFill>
                          <a:effectLst/>
                          <a:latin typeface="Aptos Narrow" panose="020B0004020202020204" pitchFamily="34" charset="0"/>
                        </a:rPr>
                        <a:t>9.5%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dirty="0">
                          <a:solidFill>
                            <a:srgbClr val="000000"/>
                          </a:solidFill>
                          <a:effectLst/>
                          <a:latin typeface="Aptos Narrow" panose="020B0004020202020204" pitchFamily="34" charset="0"/>
                          <a:ea typeface="+mn-ea"/>
                          <a:cs typeface="+mn-cs"/>
                        </a:rPr>
                        <a:t>              141,268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dirty="0">
                          <a:solidFill>
                            <a:srgbClr val="000000"/>
                          </a:solidFill>
                          <a:effectLst/>
                          <a:latin typeface="Aptos Narrow" panose="020B0004020202020204" pitchFamily="34" charset="0"/>
                          <a:ea typeface="+mn-ea"/>
                          <a:cs typeface="+mn-cs"/>
                        </a:rPr>
                        <a:t>12.4%</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190326837"/>
                  </a:ext>
                </a:extLst>
              </a:tr>
              <a:tr h="242811">
                <a:tc>
                  <a:txBody>
                    <a:bodyPr/>
                    <a:lstStyle/>
                    <a:p>
                      <a:pPr algn="ctr" fontAlgn="b"/>
                      <a:r>
                        <a:rPr lang="en-GB" sz="1600" b="0" i="0" u="none" strike="noStrike">
                          <a:solidFill>
                            <a:srgbClr val="000000"/>
                          </a:solidFill>
                          <a:effectLst/>
                          <a:latin typeface="Aptos Narrow" panose="020B0004020202020204" pitchFamily="34" charset="0"/>
                        </a:rPr>
                        <a:t>30-39</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348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600" b="0" i="0" u="none" strike="noStrike">
                          <a:solidFill>
                            <a:srgbClr val="000000"/>
                          </a:solidFill>
                          <a:effectLst/>
                          <a:latin typeface="Aptos Narrow" panose="020B0004020202020204" pitchFamily="34" charset="0"/>
                        </a:rPr>
                        <a:t>13.1%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dirty="0">
                          <a:solidFill>
                            <a:srgbClr val="000000"/>
                          </a:solidFill>
                          <a:effectLst/>
                          <a:latin typeface="Aptos Narrow" panose="020B0004020202020204" pitchFamily="34" charset="0"/>
                          <a:ea typeface="+mn-ea"/>
                          <a:cs typeface="+mn-cs"/>
                        </a:rPr>
                        <a:t>              181,209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dirty="0">
                          <a:solidFill>
                            <a:srgbClr val="000000"/>
                          </a:solidFill>
                          <a:effectLst/>
                          <a:latin typeface="Aptos Narrow" panose="020B0004020202020204" pitchFamily="34" charset="0"/>
                          <a:ea typeface="+mn-ea"/>
                          <a:cs typeface="+mn-cs"/>
                        </a:rPr>
                        <a:t>15.9%</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564696757"/>
                  </a:ext>
                </a:extLst>
              </a:tr>
              <a:tr h="242811">
                <a:tc>
                  <a:txBody>
                    <a:bodyPr/>
                    <a:lstStyle/>
                    <a:p>
                      <a:pPr algn="ctr" fontAlgn="b"/>
                      <a:r>
                        <a:rPr lang="en-GB" sz="1600" b="0" i="0" u="none" strike="noStrike">
                          <a:solidFill>
                            <a:srgbClr val="000000"/>
                          </a:solidFill>
                          <a:effectLst/>
                          <a:latin typeface="Aptos Narrow" panose="020B0004020202020204" pitchFamily="34" charset="0"/>
                        </a:rPr>
                        <a:t>40-49</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279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600" b="0" i="0" u="none" strike="noStrike" dirty="0">
                          <a:solidFill>
                            <a:srgbClr val="000000"/>
                          </a:solidFill>
                          <a:effectLst/>
                          <a:latin typeface="Aptos Narrow" panose="020B0004020202020204" pitchFamily="34" charset="0"/>
                        </a:rPr>
                        <a:t>10.5%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a:solidFill>
                            <a:srgbClr val="000000"/>
                          </a:solidFill>
                          <a:effectLst/>
                          <a:latin typeface="Aptos Narrow" panose="020B0004020202020204" pitchFamily="34" charset="0"/>
                          <a:ea typeface="+mn-ea"/>
                          <a:cs typeface="+mn-cs"/>
                        </a:rPr>
                        <a:t>              166,142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dirty="0">
                          <a:solidFill>
                            <a:srgbClr val="000000"/>
                          </a:solidFill>
                          <a:effectLst/>
                          <a:latin typeface="Aptos Narrow" panose="020B0004020202020204" pitchFamily="34" charset="0"/>
                          <a:ea typeface="+mn-ea"/>
                          <a:cs typeface="+mn-cs"/>
                        </a:rPr>
                        <a:t>14.6%</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1928154519"/>
                  </a:ext>
                </a:extLst>
              </a:tr>
              <a:tr h="242811">
                <a:tc>
                  <a:txBody>
                    <a:bodyPr/>
                    <a:lstStyle/>
                    <a:p>
                      <a:pPr algn="ctr" fontAlgn="b"/>
                      <a:r>
                        <a:rPr lang="en-GB" sz="1600" b="0" i="0" u="none" strike="noStrike">
                          <a:solidFill>
                            <a:srgbClr val="000000"/>
                          </a:solidFill>
                          <a:effectLst/>
                          <a:latin typeface="Aptos Narrow" panose="020B0004020202020204" pitchFamily="34" charset="0"/>
                        </a:rPr>
                        <a:t>50-59</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373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600" b="0" i="0" u="none" strike="noStrike" dirty="0">
                          <a:solidFill>
                            <a:srgbClr val="000000"/>
                          </a:solidFill>
                          <a:effectLst/>
                          <a:latin typeface="Aptos Narrow" panose="020B0004020202020204" pitchFamily="34" charset="0"/>
                        </a:rPr>
                        <a:t>14.0%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a:solidFill>
                            <a:srgbClr val="000000"/>
                          </a:solidFill>
                          <a:effectLst/>
                          <a:latin typeface="Aptos Narrow" panose="020B0004020202020204" pitchFamily="34" charset="0"/>
                          <a:ea typeface="+mn-ea"/>
                          <a:cs typeface="+mn-cs"/>
                        </a:rPr>
                        <a:t>              139,138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dirty="0">
                          <a:solidFill>
                            <a:srgbClr val="000000"/>
                          </a:solidFill>
                          <a:effectLst/>
                          <a:latin typeface="Aptos Narrow" panose="020B0004020202020204" pitchFamily="34" charset="0"/>
                          <a:ea typeface="+mn-ea"/>
                          <a:cs typeface="+mn-cs"/>
                        </a:rPr>
                        <a:t>12.2%</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3585188746"/>
                  </a:ext>
                </a:extLst>
              </a:tr>
              <a:tr h="242811">
                <a:tc>
                  <a:txBody>
                    <a:bodyPr/>
                    <a:lstStyle/>
                    <a:p>
                      <a:pPr algn="ctr" fontAlgn="b"/>
                      <a:r>
                        <a:rPr lang="en-GB" sz="1600" b="0" i="0" u="none" strike="noStrike">
                          <a:solidFill>
                            <a:srgbClr val="000000"/>
                          </a:solidFill>
                          <a:effectLst/>
                          <a:latin typeface="Aptos Narrow" panose="020B0004020202020204" pitchFamily="34" charset="0"/>
                        </a:rPr>
                        <a:t>60-69</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426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600" b="0" i="0" u="none" strike="noStrike" dirty="0">
                          <a:solidFill>
                            <a:srgbClr val="000000"/>
                          </a:solidFill>
                          <a:effectLst/>
                          <a:latin typeface="Aptos Narrow" panose="020B0004020202020204" pitchFamily="34" charset="0"/>
                        </a:rPr>
                        <a:t>16.0%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a:solidFill>
                            <a:srgbClr val="000000"/>
                          </a:solidFill>
                          <a:effectLst/>
                          <a:latin typeface="Aptos Narrow" panose="020B0004020202020204" pitchFamily="34" charset="0"/>
                          <a:ea typeface="+mn-ea"/>
                          <a:cs typeface="+mn-cs"/>
                        </a:rPr>
                        <a:t>              110,348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dirty="0">
                          <a:solidFill>
                            <a:srgbClr val="000000"/>
                          </a:solidFill>
                          <a:effectLst/>
                          <a:latin typeface="Aptos Narrow" panose="020B0004020202020204" pitchFamily="34" charset="0"/>
                          <a:ea typeface="+mn-ea"/>
                          <a:cs typeface="+mn-cs"/>
                        </a:rPr>
                        <a:t>9.7%</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92614548"/>
                  </a:ext>
                </a:extLst>
              </a:tr>
              <a:tr h="242811">
                <a:tc>
                  <a:txBody>
                    <a:bodyPr/>
                    <a:lstStyle/>
                    <a:p>
                      <a:pPr algn="ctr" fontAlgn="b"/>
                      <a:r>
                        <a:rPr lang="en-GB" sz="1600" b="0" i="0" u="none" strike="noStrike">
                          <a:solidFill>
                            <a:srgbClr val="000000"/>
                          </a:solidFill>
                          <a:effectLst/>
                          <a:latin typeface="Aptos Narrow" panose="020B0004020202020204" pitchFamily="34" charset="0"/>
                        </a:rPr>
                        <a:t>70-79</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428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600" b="0" i="0" u="none" strike="noStrike" dirty="0">
                          <a:solidFill>
                            <a:srgbClr val="000000"/>
                          </a:solidFill>
                          <a:effectLst/>
                          <a:latin typeface="Aptos Narrow" panose="020B0004020202020204" pitchFamily="34" charset="0"/>
                        </a:rPr>
                        <a:t>16.1%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a:solidFill>
                            <a:srgbClr val="000000"/>
                          </a:solidFill>
                          <a:effectLst/>
                          <a:latin typeface="Aptos Narrow" panose="020B0004020202020204" pitchFamily="34" charset="0"/>
                          <a:ea typeface="+mn-ea"/>
                          <a:cs typeface="+mn-cs"/>
                        </a:rPr>
                        <a:t>                 76,002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dirty="0">
                          <a:solidFill>
                            <a:srgbClr val="000000"/>
                          </a:solidFill>
                          <a:effectLst/>
                          <a:latin typeface="Aptos Narrow" panose="020B0004020202020204" pitchFamily="34" charset="0"/>
                          <a:ea typeface="+mn-ea"/>
                          <a:cs typeface="+mn-cs"/>
                        </a:rPr>
                        <a:t>6.7%</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2952262491"/>
                  </a:ext>
                </a:extLst>
              </a:tr>
              <a:tr h="242811">
                <a:tc>
                  <a:txBody>
                    <a:bodyPr/>
                    <a:lstStyle/>
                    <a:p>
                      <a:pPr algn="ctr" fontAlgn="b"/>
                      <a:r>
                        <a:rPr lang="en-GB" sz="1600" b="0" i="0" u="none" strike="noStrike">
                          <a:solidFill>
                            <a:srgbClr val="000000"/>
                          </a:solidFill>
                          <a:effectLst/>
                          <a:latin typeface="Aptos Narrow" panose="020B0004020202020204" pitchFamily="34" charset="0"/>
                        </a:rPr>
                        <a:t>80-89</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305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600" b="0" i="0" u="none" strike="noStrike" dirty="0">
                          <a:solidFill>
                            <a:srgbClr val="000000"/>
                          </a:solidFill>
                          <a:effectLst/>
                          <a:latin typeface="Aptos Narrow" panose="020B0004020202020204" pitchFamily="34" charset="0"/>
                        </a:rPr>
                        <a:t>11.5%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a:solidFill>
                            <a:srgbClr val="000000"/>
                          </a:solidFill>
                          <a:effectLst/>
                          <a:latin typeface="Aptos Narrow" panose="020B0004020202020204" pitchFamily="34" charset="0"/>
                          <a:ea typeface="+mn-ea"/>
                          <a:cs typeface="+mn-cs"/>
                        </a:rPr>
                        <a:t>                 36,660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dirty="0">
                          <a:solidFill>
                            <a:srgbClr val="000000"/>
                          </a:solidFill>
                          <a:effectLst/>
                          <a:latin typeface="Aptos Narrow" panose="020B0004020202020204" pitchFamily="34" charset="0"/>
                          <a:ea typeface="+mn-ea"/>
                          <a:cs typeface="+mn-cs"/>
                        </a:rPr>
                        <a:t>3.2%</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1245021486"/>
                  </a:ext>
                </a:extLst>
              </a:tr>
              <a:tr h="242811">
                <a:tc>
                  <a:txBody>
                    <a:bodyPr/>
                    <a:lstStyle/>
                    <a:p>
                      <a:pPr algn="ctr" fontAlgn="b"/>
                      <a:r>
                        <a:rPr lang="en-GB" sz="1600" b="0" i="0" u="none" strike="noStrike" dirty="0">
                          <a:solidFill>
                            <a:srgbClr val="000000"/>
                          </a:solidFill>
                          <a:effectLst/>
                          <a:latin typeface="Aptos Narrow" panose="020B0004020202020204" pitchFamily="34" charset="0"/>
                        </a:rPr>
                        <a:t>90 and over</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1600" b="0" i="0" u="none" strike="noStrike" dirty="0">
                          <a:solidFill>
                            <a:srgbClr val="000000"/>
                          </a:solidFill>
                          <a:effectLst/>
                          <a:latin typeface="Aptos Narrow" panose="020B0004020202020204" pitchFamily="34" charset="0"/>
                        </a:rPr>
                        <a:t>125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600" b="0" i="0" u="none" strike="noStrike" dirty="0">
                          <a:solidFill>
                            <a:srgbClr val="000000"/>
                          </a:solidFill>
                          <a:effectLst/>
                          <a:latin typeface="Aptos Narrow" panose="020B0004020202020204" pitchFamily="34" charset="0"/>
                        </a:rPr>
                        <a:t>4.6%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a:solidFill>
                            <a:srgbClr val="000000"/>
                          </a:solidFill>
                          <a:effectLst/>
                          <a:latin typeface="Aptos Narrow" panose="020B0004020202020204" pitchFamily="34" charset="0"/>
                          <a:ea typeface="+mn-ea"/>
                          <a:cs typeface="+mn-cs"/>
                        </a:rPr>
                        <a:t>                   7,628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GB" sz="1600" b="0" i="0" u="none" strike="noStrike" kern="1200" dirty="0">
                          <a:solidFill>
                            <a:srgbClr val="000000"/>
                          </a:solidFill>
                          <a:effectLst/>
                          <a:latin typeface="Aptos Narrow" panose="020B0004020202020204" pitchFamily="34" charset="0"/>
                          <a:ea typeface="+mn-ea"/>
                          <a:cs typeface="+mn-cs"/>
                        </a:rPr>
                        <a:t>0.7%</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3154526838"/>
                  </a:ext>
                </a:extLst>
              </a:tr>
              <a:tr h="242811">
                <a:tc>
                  <a:txBody>
                    <a:bodyPr/>
                    <a:lstStyle/>
                    <a:p>
                      <a:pPr algn="l" fontAlgn="b"/>
                      <a:endParaRPr lang="en-GB" sz="1600" b="0" i="0" u="none" strike="noStrike" dirty="0">
                        <a:solidFill>
                          <a:srgbClr val="000000"/>
                        </a:solidFill>
                        <a:effectLst/>
                        <a:latin typeface="Aptos Narrow" panose="020B0004020202020204" pitchFamily="34" charset="0"/>
                      </a:endParaRP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endParaRPr lang="en-GB" sz="1600" b="0" i="0" u="none" strike="noStrike" dirty="0">
                        <a:solidFill>
                          <a:srgbClr val="000000"/>
                        </a:solidFill>
                        <a:effectLst/>
                        <a:latin typeface="Aptos Narrow" panose="020B00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endParaRPr lang="en-GB" sz="1600" b="0" i="0" u="none" strike="noStrike" dirty="0">
                        <a:solidFill>
                          <a:srgbClr val="000000"/>
                        </a:solidFill>
                        <a:effectLst/>
                        <a:latin typeface="Aptos Narrow" panose="020B00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8"/>
                    </a:solidFill>
                  </a:tcPr>
                </a:tc>
                <a:tc>
                  <a:txBody>
                    <a:bodyPr/>
                    <a:lstStyle/>
                    <a:p>
                      <a:pPr algn="l" fontAlgn="b"/>
                      <a:endParaRPr lang="en-GB" sz="1100" b="0"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8"/>
                    </a:solidFill>
                  </a:tcPr>
                </a:tc>
                <a:tc>
                  <a:txBody>
                    <a:bodyPr/>
                    <a:lstStyle/>
                    <a:p>
                      <a:pPr algn="r" fontAlgn="b"/>
                      <a:endParaRPr lang="en-GB" sz="1100" b="0"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1142858257"/>
                  </a:ext>
                </a:extLst>
              </a:tr>
              <a:tr h="242811">
                <a:tc>
                  <a:txBody>
                    <a:bodyPr/>
                    <a:lstStyle/>
                    <a:p>
                      <a:pPr algn="l" fontAlgn="b"/>
                      <a:r>
                        <a:rPr lang="en-GB" sz="1600" b="1" i="0" u="none" strike="noStrike">
                          <a:solidFill>
                            <a:srgbClr val="000000"/>
                          </a:solidFill>
                          <a:effectLst/>
                          <a:latin typeface="Aptos Narrow" panose="020B0004020202020204" pitchFamily="34" charset="0"/>
                        </a:rPr>
                        <a:t>All Ages</a:t>
                      </a:r>
                    </a:p>
                  </a:txBody>
                  <a:tcPr marL="6350" marR="6350" marT="6350" marB="0" anchor="b">
                    <a:lnL>
                      <a:noFill/>
                    </a:lnL>
                    <a:lnR>
                      <a:noFill/>
                    </a:lnR>
                    <a:lnT w="12700" cap="flat" cmpd="sng" algn="ctr">
                      <a:solidFill>
                        <a:srgbClr val="000000"/>
                      </a:solidFill>
                      <a:prstDash val="solid"/>
                      <a:round/>
                      <a:headEnd type="none" w="med" len="med"/>
                      <a:tailEnd type="none" w="med" len="med"/>
                    </a:lnT>
                    <a:lnB>
                      <a:noFill/>
                    </a:lnB>
                    <a:solidFill>
                      <a:srgbClr val="C0E6F5"/>
                    </a:solidFill>
                  </a:tcPr>
                </a:tc>
                <a:tc>
                  <a:txBody>
                    <a:bodyPr/>
                    <a:lstStyle/>
                    <a:p>
                      <a:pPr algn="l" fontAlgn="ctr"/>
                      <a:r>
                        <a:rPr lang="en-GB" sz="1600" b="1" i="0" u="none" strike="noStrike" dirty="0">
                          <a:solidFill>
                            <a:srgbClr val="000000"/>
                          </a:solidFill>
                          <a:effectLst/>
                          <a:latin typeface="Aptos Narrow" panose="020B0004020202020204" pitchFamily="34" charset="0"/>
                        </a:rPr>
                        <a:t>2655</a:t>
                      </a:r>
                    </a:p>
                  </a:txBody>
                  <a:tcPr marL="6350" marR="6350" marT="6350" marB="0" anchor="ctr">
                    <a:lnL>
                      <a:noFill/>
                    </a:lnL>
                    <a:lnR>
                      <a:noFill/>
                    </a:lnR>
                    <a:lnT w="12700" cap="flat" cmpd="sng" algn="ctr">
                      <a:solidFill>
                        <a:srgbClr val="000000"/>
                      </a:solidFill>
                      <a:prstDash val="solid"/>
                      <a:round/>
                      <a:headEnd type="none" w="med" len="med"/>
                      <a:tailEnd type="none" w="med" len="med"/>
                    </a:lnT>
                    <a:lnB>
                      <a:noFill/>
                    </a:lnB>
                    <a:solidFill>
                      <a:srgbClr val="C0E6F5"/>
                    </a:solidFill>
                  </a:tcPr>
                </a:tc>
                <a:tc>
                  <a:txBody>
                    <a:bodyPr/>
                    <a:lstStyle/>
                    <a:p>
                      <a:pPr algn="r" fontAlgn="ctr"/>
                      <a:endParaRPr lang="en-GB" sz="1600" b="1" i="0" u="none" strike="noStrike">
                        <a:solidFill>
                          <a:srgbClr val="000000"/>
                        </a:solidFill>
                        <a:effectLst/>
                        <a:latin typeface="Aptos Narrow" panose="020B0004020202020204" pitchFamily="34" charset="0"/>
                      </a:endParaRPr>
                    </a:p>
                  </a:txBody>
                  <a:tcPr marL="6350" marR="6350" marT="635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endParaRPr lang="en-GB" sz="1600" b="1" i="0" u="none" strike="noStrike">
                        <a:solidFill>
                          <a:srgbClr val="000000"/>
                        </a:solidFill>
                        <a:effectLst/>
                        <a:latin typeface="Aptos Narrow" panose="020B0004020202020204" pitchFamily="34" charset="0"/>
                      </a:endParaRPr>
                    </a:p>
                  </a:txBody>
                  <a:tcPr marL="6350" marR="6350" marT="635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n-GB" sz="1600" b="1" i="0" u="none" strike="noStrike" dirty="0">
                          <a:solidFill>
                            <a:srgbClr val="000000"/>
                          </a:solidFill>
                          <a:effectLst/>
                          <a:latin typeface="Aptos Narrow" panose="020B0004020202020204" pitchFamily="34" charset="0"/>
                        </a:rPr>
                        <a:t> </a:t>
                      </a:r>
                    </a:p>
                  </a:txBody>
                  <a:tcPr marL="6350" marR="6350" marT="635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32204067"/>
                  </a:ext>
                </a:extLst>
              </a:tr>
              <a:tr h="183649">
                <a:tc gridSpan="5">
                  <a:txBody>
                    <a:bodyPr/>
                    <a:lstStyle/>
                    <a:p>
                      <a:pPr algn="l" fontAlgn="b"/>
                      <a:r>
                        <a:rPr lang="en-GB" sz="1200" b="0" i="0" u="none" strike="noStrike" dirty="0">
                          <a:solidFill>
                            <a:srgbClr val="FF0000"/>
                          </a:solidFill>
                          <a:effectLst/>
                          <a:latin typeface="Aptos Narrow" panose="020B0004020202020204" pitchFamily="34" charset="0"/>
                        </a:rPr>
                        <a:t>* excluded under 5 values from grand total</a:t>
                      </a:r>
                    </a:p>
                  </a:txBody>
                  <a:tcPr marL="6350" marR="6350" marT="6350" marB="0" anchor="b">
                    <a:lnL>
                      <a:noFill/>
                    </a:lnL>
                    <a:lnR>
                      <a:noFill/>
                    </a:lnR>
                    <a:lnT>
                      <a:noFill/>
                    </a:lnT>
                    <a:lnB>
                      <a:noFill/>
                    </a:lnB>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394212927"/>
                  </a:ext>
                </a:extLst>
              </a:tr>
            </a:tbl>
          </a:graphicData>
        </a:graphic>
      </p:graphicFrame>
      <p:sp>
        <p:nvSpPr>
          <p:cNvPr id="3" name="TextBox 2">
            <a:extLst>
              <a:ext uri="{FF2B5EF4-FFF2-40B4-BE49-F238E27FC236}">
                <a16:creationId xmlns:a16="http://schemas.microsoft.com/office/drawing/2014/main" id="{2CEA08D2-3F71-AFE8-18AA-FBE9B74F3AFC}"/>
              </a:ext>
            </a:extLst>
          </p:cNvPr>
          <p:cNvSpPr txBox="1"/>
          <p:nvPr/>
        </p:nvSpPr>
        <p:spPr>
          <a:xfrm>
            <a:off x="8306377" y="2869997"/>
            <a:ext cx="2830945" cy="2585323"/>
          </a:xfrm>
          <a:prstGeom prst="rect">
            <a:avLst/>
          </a:prstGeom>
          <a:noFill/>
        </p:spPr>
        <p:txBody>
          <a:bodyPr wrap="square" rtlCol="0">
            <a:spAutoFit/>
          </a:bodyPr>
          <a:lstStyle/>
          <a:p>
            <a:endParaRPr lang="en-GB" dirty="0"/>
          </a:p>
          <a:p>
            <a:r>
              <a:rPr lang="en-GB" dirty="0"/>
              <a:t>Deaf patients tend to be older than the BLMK population as a whole.</a:t>
            </a:r>
          </a:p>
          <a:p>
            <a:endParaRPr lang="en-GB" dirty="0"/>
          </a:p>
          <a:p>
            <a:r>
              <a:rPr lang="en-GB" dirty="0"/>
              <a:t>There are relatively few Deaf children and young people and relatively more in the older age groups. </a:t>
            </a:r>
          </a:p>
        </p:txBody>
      </p:sp>
      <p:pic>
        <p:nvPicPr>
          <p:cNvPr id="4" name="Picture 3" descr="A logo with blue letters and a light bulb&#10;&#10;AI-generated content may be incorrect.">
            <a:extLst>
              <a:ext uri="{FF2B5EF4-FFF2-40B4-BE49-F238E27FC236}">
                <a16:creationId xmlns:a16="http://schemas.microsoft.com/office/drawing/2014/main" id="{E0C32136-8692-1E2C-1000-A61E4E314A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221126"/>
            <a:ext cx="1314556" cy="901237"/>
          </a:xfrm>
          <a:prstGeom prst="rect">
            <a:avLst/>
          </a:prstGeom>
        </p:spPr>
      </p:pic>
    </p:spTree>
    <p:extLst>
      <p:ext uri="{BB962C8B-B14F-4D97-AF65-F5344CB8AC3E}">
        <p14:creationId xmlns:p14="http://schemas.microsoft.com/office/powerpoint/2010/main" val="3087896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AD07B-EAAB-FB7B-9E56-87CA5A1A4F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4C18DF-B9F7-47A9-6F14-BC0BDB5A33D2}"/>
              </a:ext>
            </a:extLst>
          </p:cNvPr>
          <p:cNvSpPr>
            <a:spLocks noGrp="1"/>
          </p:cNvSpPr>
          <p:nvPr>
            <p:ph type="ctrTitle"/>
          </p:nvPr>
        </p:nvSpPr>
        <p:spPr>
          <a:xfrm>
            <a:off x="1524000" y="754063"/>
            <a:ext cx="9144000" cy="925893"/>
          </a:xfrm>
        </p:spPr>
        <p:txBody>
          <a:bodyPr/>
          <a:lstStyle/>
          <a:p>
            <a:r>
              <a:rPr lang="en-GB" dirty="0"/>
              <a:t>Sex </a:t>
            </a:r>
          </a:p>
        </p:txBody>
      </p:sp>
      <p:sp>
        <p:nvSpPr>
          <p:cNvPr id="5" name="TextBox 4">
            <a:extLst>
              <a:ext uri="{FF2B5EF4-FFF2-40B4-BE49-F238E27FC236}">
                <a16:creationId xmlns:a16="http://schemas.microsoft.com/office/drawing/2014/main" id="{C18C4366-7B49-377D-8D6C-69612700E5D7}"/>
              </a:ext>
            </a:extLst>
          </p:cNvPr>
          <p:cNvSpPr txBox="1"/>
          <p:nvPr/>
        </p:nvSpPr>
        <p:spPr>
          <a:xfrm>
            <a:off x="3985759" y="1907143"/>
            <a:ext cx="5067300" cy="369332"/>
          </a:xfrm>
          <a:prstGeom prst="rect">
            <a:avLst/>
          </a:prstGeom>
          <a:noFill/>
        </p:spPr>
        <p:txBody>
          <a:bodyPr wrap="square" rtlCol="0">
            <a:spAutoFit/>
          </a:bodyPr>
          <a:lstStyle/>
          <a:p>
            <a:r>
              <a:rPr lang="en-GB" dirty="0">
                <a:solidFill>
                  <a:srgbClr val="0070C0"/>
                </a:solidFill>
              </a:rPr>
              <a:t>Deaf Population count &amp; % by sex and BLMK</a:t>
            </a:r>
          </a:p>
        </p:txBody>
      </p:sp>
      <p:graphicFrame>
        <p:nvGraphicFramePr>
          <p:cNvPr id="8" name="Table 7">
            <a:extLst>
              <a:ext uri="{FF2B5EF4-FFF2-40B4-BE49-F238E27FC236}">
                <a16:creationId xmlns:a16="http://schemas.microsoft.com/office/drawing/2014/main" id="{92E330CE-C802-9F0E-22C6-C7402322A556}"/>
              </a:ext>
            </a:extLst>
          </p:cNvPr>
          <p:cNvGraphicFramePr>
            <a:graphicFrameLocks noGrp="1"/>
          </p:cNvGraphicFramePr>
          <p:nvPr>
            <p:extLst>
              <p:ext uri="{D42A27DB-BD31-4B8C-83A1-F6EECF244321}">
                <p14:modId xmlns:p14="http://schemas.microsoft.com/office/powerpoint/2010/main" val="751751407"/>
              </p:ext>
            </p:extLst>
          </p:nvPr>
        </p:nvGraphicFramePr>
        <p:xfrm>
          <a:off x="4914900" y="2542617"/>
          <a:ext cx="2921000" cy="1718892"/>
        </p:xfrm>
        <a:graphic>
          <a:graphicData uri="http://schemas.openxmlformats.org/drawingml/2006/table">
            <a:tbl>
              <a:tblPr/>
              <a:tblGrid>
                <a:gridCol w="1157378">
                  <a:extLst>
                    <a:ext uri="{9D8B030D-6E8A-4147-A177-3AD203B41FA5}">
                      <a16:colId xmlns:a16="http://schemas.microsoft.com/office/drawing/2014/main" val="12493263"/>
                    </a:ext>
                  </a:extLst>
                </a:gridCol>
                <a:gridCol w="881811">
                  <a:extLst>
                    <a:ext uri="{9D8B030D-6E8A-4147-A177-3AD203B41FA5}">
                      <a16:colId xmlns:a16="http://schemas.microsoft.com/office/drawing/2014/main" val="3925625810"/>
                    </a:ext>
                  </a:extLst>
                </a:gridCol>
                <a:gridCol w="881811">
                  <a:extLst>
                    <a:ext uri="{9D8B030D-6E8A-4147-A177-3AD203B41FA5}">
                      <a16:colId xmlns:a16="http://schemas.microsoft.com/office/drawing/2014/main" val="3143682843"/>
                    </a:ext>
                  </a:extLst>
                </a:gridCol>
              </a:tblGrid>
              <a:tr h="292631">
                <a:tc>
                  <a:txBody>
                    <a:bodyPr/>
                    <a:lstStyle/>
                    <a:p>
                      <a:pPr algn="l" fontAlgn="b"/>
                      <a:r>
                        <a:rPr lang="en-GB" sz="1800" b="1" i="0" u="none" strike="noStrike" dirty="0">
                          <a:solidFill>
                            <a:srgbClr val="000000"/>
                          </a:solidFill>
                          <a:effectLst/>
                          <a:latin typeface="Aptos Narrow" panose="020B0004020202020204" pitchFamily="34" charset="0"/>
                        </a:rPr>
                        <a:t>Sex</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r>
                        <a:rPr lang="en-GB" sz="1800" b="1" i="0" u="none" strike="noStrike" dirty="0">
                          <a:solidFill>
                            <a:srgbClr val="000000"/>
                          </a:solidFill>
                          <a:effectLst/>
                          <a:latin typeface="Aptos Narrow" panose="020B0004020202020204" pitchFamily="34" charset="0"/>
                        </a:rPr>
                        <a:t>Deaf patients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r>
                        <a:rPr lang="en-GB" sz="1800" b="1" i="0" u="none" strike="noStrike">
                          <a:solidFill>
                            <a:srgbClr val="000000"/>
                          </a:solidFill>
                          <a:effectLst/>
                          <a:latin typeface="Aptos Narrow" panose="020B0004020202020204" pitchFamily="34" charset="0"/>
                        </a:rPr>
                        <a:t>%</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156781022"/>
                  </a:ext>
                </a:extLst>
              </a:tr>
              <a:tr h="292631">
                <a:tc>
                  <a:txBody>
                    <a:bodyPr/>
                    <a:lstStyle/>
                    <a:p>
                      <a:pPr algn="l" fontAlgn="b"/>
                      <a:r>
                        <a:rPr lang="en-GB" sz="1800" b="0" i="0" u="none" strike="noStrike" dirty="0">
                          <a:solidFill>
                            <a:srgbClr val="000000"/>
                          </a:solidFill>
                          <a:effectLst/>
                          <a:latin typeface="Aptos Narrow" panose="020B0004020202020204" pitchFamily="34" charset="0"/>
                        </a:rPr>
                        <a:t>Female</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800" b="0" i="0" u="none" strike="noStrike">
                          <a:solidFill>
                            <a:srgbClr val="000000"/>
                          </a:solidFill>
                          <a:effectLst/>
                          <a:latin typeface="Aptos Narrow" panose="020B0004020202020204" pitchFamily="34" charset="0"/>
                        </a:rPr>
                        <a:t>1307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800" b="0" i="0" u="none" strike="noStrike">
                          <a:solidFill>
                            <a:srgbClr val="000000"/>
                          </a:solidFill>
                          <a:effectLst/>
                          <a:latin typeface="Aptos Narrow" panose="020B0004020202020204" pitchFamily="34" charset="0"/>
                        </a:rPr>
                        <a:t>49.2%</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2270657"/>
                  </a:ext>
                </a:extLst>
              </a:tr>
              <a:tr h="292631">
                <a:tc>
                  <a:txBody>
                    <a:bodyPr/>
                    <a:lstStyle/>
                    <a:p>
                      <a:pPr algn="l" fontAlgn="b"/>
                      <a:r>
                        <a:rPr lang="en-GB" sz="1800" b="0" i="0" u="none" strike="noStrike" dirty="0">
                          <a:solidFill>
                            <a:srgbClr val="000000"/>
                          </a:solidFill>
                          <a:effectLst/>
                          <a:latin typeface="Aptos Narrow" panose="020B0004020202020204" pitchFamily="34" charset="0"/>
                        </a:rPr>
                        <a:t>Male</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800" b="0" i="0" u="none" strike="noStrike">
                          <a:solidFill>
                            <a:srgbClr val="000000"/>
                          </a:solidFill>
                          <a:effectLst/>
                          <a:latin typeface="Aptos Narrow" panose="020B0004020202020204" pitchFamily="34" charset="0"/>
                        </a:rPr>
                        <a:t>1348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800" b="0" i="0" u="none" strike="noStrike">
                          <a:solidFill>
                            <a:srgbClr val="000000"/>
                          </a:solidFill>
                          <a:effectLst/>
                          <a:latin typeface="Aptos Narrow" panose="020B0004020202020204" pitchFamily="34" charset="0"/>
                        </a:rPr>
                        <a:t>50.8%</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23174149"/>
                  </a:ext>
                </a:extLst>
              </a:tr>
              <a:tr h="578640">
                <a:tc>
                  <a:txBody>
                    <a:bodyPr/>
                    <a:lstStyle/>
                    <a:p>
                      <a:pPr algn="l" fontAlgn="b"/>
                      <a:r>
                        <a:rPr lang="en-GB" sz="1800" b="1" i="0" u="none" strike="noStrike">
                          <a:solidFill>
                            <a:srgbClr val="000000"/>
                          </a:solidFill>
                          <a:effectLst/>
                          <a:latin typeface="Aptos Narrow" panose="020B0004020202020204" pitchFamily="34" charset="0"/>
                        </a:rPr>
                        <a:t>Grand Total</a:t>
                      </a:r>
                    </a:p>
                  </a:txBody>
                  <a:tcPr marL="6350" marR="6350" marT="635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8"/>
                    </a:solidFill>
                  </a:tcPr>
                </a:tc>
                <a:tc>
                  <a:txBody>
                    <a:bodyPr/>
                    <a:lstStyle/>
                    <a:p>
                      <a:pPr algn="l" fontAlgn="b"/>
                      <a:r>
                        <a:rPr lang="en-GB" sz="1800" b="1" i="0" u="none" strike="noStrike">
                          <a:solidFill>
                            <a:srgbClr val="000000"/>
                          </a:solidFill>
                          <a:effectLst/>
                          <a:latin typeface="Aptos Narrow" panose="020B0004020202020204" pitchFamily="34" charset="0"/>
                        </a:rPr>
                        <a:t>2655</a:t>
                      </a:r>
                    </a:p>
                  </a:txBody>
                  <a:tcPr marL="6350" marR="6350" marT="635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8"/>
                    </a:solidFill>
                  </a:tcPr>
                </a:tc>
                <a:tc>
                  <a:txBody>
                    <a:bodyPr/>
                    <a:lstStyle/>
                    <a:p>
                      <a:pPr algn="l" fontAlgn="b"/>
                      <a:r>
                        <a:rPr lang="en-GB" sz="1800" b="1" i="0" u="none" strike="noStrike" dirty="0">
                          <a:solidFill>
                            <a:srgbClr val="000000"/>
                          </a:solidFill>
                          <a:effectLst/>
                          <a:latin typeface="Aptos Narrow" panose="020B0004020202020204" pitchFamily="34" charset="0"/>
                        </a:rPr>
                        <a:t> </a:t>
                      </a:r>
                    </a:p>
                  </a:txBody>
                  <a:tcPr marL="6350" marR="6350" marT="635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2484277302"/>
                  </a:ext>
                </a:extLst>
              </a:tr>
            </a:tbl>
          </a:graphicData>
        </a:graphic>
      </p:graphicFrame>
      <p:pic>
        <p:nvPicPr>
          <p:cNvPr id="3" name="Picture 2" descr="A logo with blue letters and a light bulb&#10;&#10;AI-generated content may be incorrect.">
            <a:extLst>
              <a:ext uri="{FF2B5EF4-FFF2-40B4-BE49-F238E27FC236}">
                <a16:creationId xmlns:a16="http://schemas.microsoft.com/office/drawing/2014/main" id="{84199382-5E59-14D5-2DC6-6154E4089A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221126"/>
            <a:ext cx="1314556" cy="901237"/>
          </a:xfrm>
          <a:prstGeom prst="rect">
            <a:avLst/>
          </a:prstGeom>
        </p:spPr>
      </p:pic>
    </p:spTree>
    <p:extLst>
      <p:ext uri="{BB962C8B-B14F-4D97-AF65-F5344CB8AC3E}">
        <p14:creationId xmlns:p14="http://schemas.microsoft.com/office/powerpoint/2010/main" val="1901703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7143A-35E2-FB07-429F-4755005631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93614A-DFA2-8923-A4AE-9D18B2E57B05}"/>
              </a:ext>
            </a:extLst>
          </p:cNvPr>
          <p:cNvSpPr>
            <a:spLocks noGrp="1"/>
          </p:cNvSpPr>
          <p:nvPr>
            <p:ph type="ctrTitle"/>
          </p:nvPr>
        </p:nvSpPr>
        <p:spPr>
          <a:xfrm>
            <a:off x="1472357" y="468313"/>
            <a:ext cx="9144000" cy="925893"/>
          </a:xfrm>
        </p:spPr>
        <p:txBody>
          <a:bodyPr>
            <a:normAutofit/>
          </a:bodyPr>
          <a:lstStyle/>
          <a:p>
            <a:r>
              <a:rPr lang="en-GB" sz="6000" i="0" u="none" strike="noStrike" dirty="0">
                <a:solidFill>
                  <a:srgbClr val="000000"/>
                </a:solidFill>
                <a:effectLst/>
                <a:latin typeface="Aptos Narrow" panose="020B0004020202020204" pitchFamily="34" charset="0"/>
              </a:rPr>
              <a:t>Deprivation quintile</a:t>
            </a:r>
            <a:endParaRPr lang="en-GB" dirty="0"/>
          </a:p>
        </p:txBody>
      </p:sp>
      <p:sp>
        <p:nvSpPr>
          <p:cNvPr id="5" name="TextBox 4">
            <a:extLst>
              <a:ext uri="{FF2B5EF4-FFF2-40B4-BE49-F238E27FC236}">
                <a16:creationId xmlns:a16="http://schemas.microsoft.com/office/drawing/2014/main" id="{EBE924B6-17E8-2253-D5D0-AE9D21BBE815}"/>
              </a:ext>
            </a:extLst>
          </p:cNvPr>
          <p:cNvSpPr txBox="1"/>
          <p:nvPr/>
        </p:nvSpPr>
        <p:spPr>
          <a:xfrm>
            <a:off x="3465058" y="1659493"/>
            <a:ext cx="6888905" cy="307777"/>
          </a:xfrm>
          <a:prstGeom prst="rect">
            <a:avLst/>
          </a:prstGeom>
          <a:noFill/>
        </p:spPr>
        <p:txBody>
          <a:bodyPr wrap="square" rtlCol="0">
            <a:spAutoFit/>
          </a:bodyPr>
          <a:lstStyle/>
          <a:p>
            <a:r>
              <a:rPr lang="en-GB" sz="1400" dirty="0">
                <a:solidFill>
                  <a:srgbClr val="0070C0"/>
                </a:solidFill>
              </a:rPr>
              <a:t>Population count &amp; % by deprivation quintile</a:t>
            </a:r>
          </a:p>
        </p:txBody>
      </p:sp>
      <p:graphicFrame>
        <p:nvGraphicFramePr>
          <p:cNvPr id="8" name="Table 7">
            <a:extLst>
              <a:ext uri="{FF2B5EF4-FFF2-40B4-BE49-F238E27FC236}">
                <a16:creationId xmlns:a16="http://schemas.microsoft.com/office/drawing/2014/main" id="{D3A60C58-D805-030C-F542-69C6A9B85E97}"/>
              </a:ext>
            </a:extLst>
          </p:cNvPr>
          <p:cNvGraphicFramePr>
            <a:graphicFrameLocks noGrp="1"/>
          </p:cNvGraphicFramePr>
          <p:nvPr>
            <p:extLst>
              <p:ext uri="{D42A27DB-BD31-4B8C-83A1-F6EECF244321}">
                <p14:modId xmlns:p14="http://schemas.microsoft.com/office/powerpoint/2010/main" val="1384004208"/>
              </p:ext>
            </p:extLst>
          </p:nvPr>
        </p:nvGraphicFramePr>
        <p:xfrm>
          <a:off x="3164891" y="2232557"/>
          <a:ext cx="5862217" cy="3464560"/>
        </p:xfrm>
        <a:graphic>
          <a:graphicData uri="http://schemas.openxmlformats.org/drawingml/2006/table">
            <a:tbl>
              <a:tblPr/>
              <a:tblGrid>
                <a:gridCol w="1369291">
                  <a:extLst>
                    <a:ext uri="{9D8B030D-6E8A-4147-A177-3AD203B41FA5}">
                      <a16:colId xmlns:a16="http://schemas.microsoft.com/office/drawing/2014/main" val="1727373951"/>
                    </a:ext>
                  </a:extLst>
                </a:gridCol>
                <a:gridCol w="794327">
                  <a:extLst>
                    <a:ext uri="{9D8B030D-6E8A-4147-A177-3AD203B41FA5}">
                      <a16:colId xmlns:a16="http://schemas.microsoft.com/office/drawing/2014/main" val="3983039498"/>
                    </a:ext>
                  </a:extLst>
                </a:gridCol>
                <a:gridCol w="886691">
                  <a:extLst>
                    <a:ext uri="{9D8B030D-6E8A-4147-A177-3AD203B41FA5}">
                      <a16:colId xmlns:a16="http://schemas.microsoft.com/office/drawing/2014/main" val="2224796372"/>
                    </a:ext>
                  </a:extLst>
                </a:gridCol>
                <a:gridCol w="1080654">
                  <a:extLst>
                    <a:ext uri="{9D8B030D-6E8A-4147-A177-3AD203B41FA5}">
                      <a16:colId xmlns:a16="http://schemas.microsoft.com/office/drawing/2014/main" val="2982516405"/>
                    </a:ext>
                  </a:extLst>
                </a:gridCol>
                <a:gridCol w="993671">
                  <a:extLst>
                    <a:ext uri="{9D8B030D-6E8A-4147-A177-3AD203B41FA5}">
                      <a16:colId xmlns:a16="http://schemas.microsoft.com/office/drawing/2014/main" val="3180502328"/>
                    </a:ext>
                  </a:extLst>
                </a:gridCol>
                <a:gridCol w="38100">
                  <a:extLst>
                    <a:ext uri="{9D8B030D-6E8A-4147-A177-3AD203B41FA5}">
                      <a16:colId xmlns:a16="http://schemas.microsoft.com/office/drawing/2014/main" val="381295626"/>
                    </a:ext>
                  </a:extLst>
                </a:gridCol>
                <a:gridCol w="38100">
                  <a:extLst>
                    <a:ext uri="{9D8B030D-6E8A-4147-A177-3AD203B41FA5}">
                      <a16:colId xmlns:a16="http://schemas.microsoft.com/office/drawing/2014/main" val="327281658"/>
                    </a:ext>
                  </a:extLst>
                </a:gridCol>
                <a:gridCol w="661383">
                  <a:extLst>
                    <a:ext uri="{9D8B030D-6E8A-4147-A177-3AD203B41FA5}">
                      <a16:colId xmlns:a16="http://schemas.microsoft.com/office/drawing/2014/main" val="3454069164"/>
                    </a:ext>
                  </a:extLst>
                </a:gridCol>
              </a:tblGrid>
              <a:tr h="368300">
                <a:tc>
                  <a:txBody>
                    <a:bodyPr/>
                    <a:lstStyle/>
                    <a:p>
                      <a:pPr algn="l" fontAlgn="b"/>
                      <a:r>
                        <a:rPr lang="en-GB" sz="1600" b="1" i="0" u="none" strike="noStrike">
                          <a:solidFill>
                            <a:srgbClr val="000000"/>
                          </a:solidFill>
                          <a:effectLst/>
                          <a:latin typeface="Aptos Narrow" panose="020B0004020202020204" pitchFamily="34" charset="0"/>
                        </a:rPr>
                        <a:t>Deprived quintile</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r>
                        <a:rPr lang="en-GB" sz="1600" b="1" i="0" u="none" strike="noStrike" dirty="0">
                          <a:solidFill>
                            <a:srgbClr val="000000"/>
                          </a:solidFill>
                          <a:effectLst/>
                          <a:latin typeface="Aptos Narrow" panose="020B0004020202020204" pitchFamily="34" charset="0"/>
                        </a:rPr>
                        <a:t>Deaf patients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r>
                        <a:rPr lang="en-GB" sz="1600" b="1" i="0" u="none" strike="noStrike" dirty="0">
                          <a:solidFill>
                            <a:srgbClr val="000000"/>
                          </a:solidFill>
                          <a:effectLst/>
                          <a:latin typeface="Aptos Narrow" panose="020B00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r>
                        <a:rPr lang="en-GB" sz="1600" b="1" i="0" u="none" strike="noStrike" dirty="0">
                          <a:solidFill>
                            <a:srgbClr val="000000"/>
                          </a:solidFill>
                          <a:effectLst/>
                          <a:latin typeface="Aptos Narrow" panose="020B0004020202020204" pitchFamily="34" charset="0"/>
                        </a:rPr>
                        <a:t>All BLMK patients</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r>
                        <a:rPr lang="en-GB" sz="1600" b="1" i="0" u="none" strike="noStrike" dirty="0">
                          <a:solidFill>
                            <a:srgbClr val="000000"/>
                          </a:solidFill>
                          <a:effectLst/>
                          <a:latin typeface="Aptos Narrow" panose="020B000402020202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endParaRPr lang="en-GB" sz="1600" b="0" i="0" u="none" strike="noStrike" dirty="0">
                        <a:solidFill>
                          <a:srgbClr val="000000"/>
                        </a:solidFill>
                        <a:effectLst/>
                        <a:latin typeface="Aptos Narrow" panose="020B0004020202020204" pitchFamily="34" charset="0"/>
                      </a:endParaRPr>
                    </a:p>
                  </a:txBody>
                  <a:tcPr marL="6350" marR="6350" marT="635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no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1134395306"/>
                  </a:ext>
                </a:extLst>
              </a:tr>
              <a:tr h="386556">
                <a:tc>
                  <a:txBody>
                    <a:bodyPr/>
                    <a:lstStyle/>
                    <a:p>
                      <a:pPr algn="l" fontAlgn="b"/>
                      <a:r>
                        <a:rPr lang="en-GB" sz="1600" b="0" i="0" u="none" strike="noStrike">
                          <a:solidFill>
                            <a:srgbClr val="000000"/>
                          </a:solidFill>
                          <a:effectLst/>
                          <a:latin typeface="Aptos Narrow" panose="020B0004020202020204" pitchFamily="34" charset="0"/>
                        </a:rPr>
                        <a:t>1 - 20% most deprived</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Aptos Narrow" panose="020B0004020202020204" pitchFamily="34" charset="0"/>
                        </a:rPr>
                        <a:t>284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Aptos Narrow" panose="020B0004020202020204" pitchFamily="34" charset="0"/>
                        </a:rPr>
                        <a:t>10.8%</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kern="1200" dirty="0">
                          <a:solidFill>
                            <a:srgbClr val="000000"/>
                          </a:solidFill>
                          <a:effectLst/>
                          <a:latin typeface="Aptos Narrow" panose="020B0004020202020204" pitchFamily="34" charset="0"/>
                          <a:ea typeface="+mn-ea"/>
                          <a:cs typeface="+mn-cs"/>
                        </a:rPr>
                        <a:t>            162,641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600" b="0" i="0" u="none" strike="noStrike" kern="1200">
                          <a:solidFill>
                            <a:srgbClr val="000000"/>
                          </a:solidFill>
                          <a:effectLst/>
                          <a:latin typeface="Aptos Narrow" panose="020B0004020202020204" pitchFamily="34" charset="0"/>
                          <a:ea typeface="+mn-ea"/>
                          <a:cs typeface="+mn-cs"/>
                        </a:rPr>
                        <a:t>14.5%</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600" b="0" i="0" u="none" strike="noStrike" dirty="0">
                        <a:solidFill>
                          <a:srgbClr val="000000"/>
                        </a:solidFill>
                        <a:effectLst/>
                        <a:latin typeface="Aptos Narrow" panose="020B0004020202020204" pitchFamily="34" charset="0"/>
                      </a:endParaRPr>
                    </a:p>
                  </a:txBody>
                  <a:tcPr marL="6350" marR="6350" marT="6350" marB="0" anchor="b">
                    <a:lnL>
                      <a:noFill/>
                    </a:lnL>
                    <a:lnR>
                      <a:noFill/>
                    </a:lnR>
                    <a:lnT>
                      <a:noFill/>
                    </a:lnT>
                    <a:lnB>
                      <a:noFill/>
                    </a:lnB>
                    <a:no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3738984156"/>
                  </a:ext>
                </a:extLst>
              </a:tr>
              <a:tr h="184150">
                <a:tc>
                  <a:txBody>
                    <a:bodyPr/>
                    <a:lstStyle/>
                    <a:p>
                      <a:pPr algn="l" fontAlgn="b"/>
                      <a:r>
                        <a:rPr lang="en-GB" sz="1600" b="0" i="0" u="none" strike="noStrike">
                          <a:solidFill>
                            <a:srgbClr val="000000"/>
                          </a:solidFill>
                          <a:effectLst/>
                          <a:latin typeface="Aptos Narrow" panose="020B0004020202020204" pitchFamily="34" charset="0"/>
                        </a:rPr>
                        <a:t>2</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a:solidFill>
                            <a:srgbClr val="000000"/>
                          </a:solidFill>
                          <a:effectLst/>
                          <a:latin typeface="Aptos Narrow" panose="020B0004020202020204" pitchFamily="34" charset="0"/>
                        </a:rPr>
                        <a:t>527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a:solidFill>
                            <a:srgbClr val="000000"/>
                          </a:solidFill>
                          <a:effectLst/>
                          <a:latin typeface="Aptos Narrow" panose="020B0004020202020204" pitchFamily="34" charset="0"/>
                        </a:rPr>
                        <a:t>20.0%</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kern="1200">
                          <a:solidFill>
                            <a:srgbClr val="000000"/>
                          </a:solidFill>
                          <a:effectLst/>
                          <a:latin typeface="Aptos Narrow" panose="020B0004020202020204" pitchFamily="34" charset="0"/>
                          <a:ea typeface="+mn-ea"/>
                          <a:cs typeface="+mn-cs"/>
                        </a:rPr>
                        <a:t>            216,533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600" b="0" i="0" u="none" strike="noStrike" kern="1200" dirty="0">
                          <a:solidFill>
                            <a:srgbClr val="000000"/>
                          </a:solidFill>
                          <a:effectLst/>
                          <a:latin typeface="Aptos Narrow" panose="020B0004020202020204" pitchFamily="34" charset="0"/>
                          <a:ea typeface="+mn-ea"/>
                          <a:cs typeface="+mn-cs"/>
                        </a:rPr>
                        <a:t>19.4%</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no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3006438770"/>
                  </a:ext>
                </a:extLst>
              </a:tr>
              <a:tr h="184150">
                <a:tc>
                  <a:txBody>
                    <a:bodyPr/>
                    <a:lstStyle/>
                    <a:p>
                      <a:pPr algn="l" fontAlgn="b"/>
                      <a:r>
                        <a:rPr lang="en-GB" sz="1600" b="0" i="0" u="none" strike="noStrike">
                          <a:solidFill>
                            <a:srgbClr val="000000"/>
                          </a:solidFill>
                          <a:effectLst/>
                          <a:latin typeface="Aptos Narrow" panose="020B0004020202020204" pitchFamily="34" charset="0"/>
                        </a:rPr>
                        <a:t>3</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a:solidFill>
                            <a:srgbClr val="000000"/>
                          </a:solidFill>
                          <a:effectLst/>
                          <a:latin typeface="Aptos Narrow" panose="020B0004020202020204" pitchFamily="34" charset="0"/>
                        </a:rPr>
                        <a:t>466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Aptos Narrow" panose="020B0004020202020204" pitchFamily="34" charset="0"/>
                        </a:rPr>
                        <a:t>17.7%</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kern="1200">
                          <a:solidFill>
                            <a:srgbClr val="000000"/>
                          </a:solidFill>
                          <a:effectLst/>
                          <a:latin typeface="Aptos Narrow" panose="020B0004020202020204" pitchFamily="34" charset="0"/>
                          <a:ea typeface="+mn-ea"/>
                          <a:cs typeface="+mn-cs"/>
                        </a:rPr>
                        <a:t>            211,406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600" b="0" i="0" u="none" strike="noStrike" kern="1200" dirty="0">
                          <a:solidFill>
                            <a:srgbClr val="000000"/>
                          </a:solidFill>
                          <a:effectLst/>
                          <a:latin typeface="Aptos Narrow" panose="020B0004020202020204" pitchFamily="34" charset="0"/>
                          <a:ea typeface="+mn-ea"/>
                          <a:cs typeface="+mn-cs"/>
                        </a:rPr>
                        <a:t>18.9%</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no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1505618998"/>
                  </a:ext>
                </a:extLst>
              </a:tr>
              <a:tr h="184150">
                <a:tc>
                  <a:txBody>
                    <a:bodyPr/>
                    <a:lstStyle/>
                    <a:p>
                      <a:pPr algn="l" fontAlgn="b"/>
                      <a:r>
                        <a:rPr lang="en-GB" sz="1600" b="0" i="0" u="none" strike="noStrike">
                          <a:solidFill>
                            <a:srgbClr val="000000"/>
                          </a:solidFill>
                          <a:effectLst/>
                          <a:latin typeface="Aptos Narrow" panose="020B0004020202020204" pitchFamily="34" charset="0"/>
                        </a:rPr>
                        <a:t>4</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a:solidFill>
                            <a:srgbClr val="000000"/>
                          </a:solidFill>
                          <a:effectLst/>
                          <a:latin typeface="Aptos Narrow" panose="020B0004020202020204" pitchFamily="34" charset="0"/>
                        </a:rPr>
                        <a:t>710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Aptos Narrow" panose="020B0004020202020204" pitchFamily="34" charset="0"/>
                        </a:rPr>
                        <a:t>26.9%</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kern="1200">
                          <a:solidFill>
                            <a:srgbClr val="000000"/>
                          </a:solidFill>
                          <a:effectLst/>
                          <a:latin typeface="Aptos Narrow" panose="020B0004020202020204" pitchFamily="34" charset="0"/>
                          <a:ea typeface="+mn-ea"/>
                          <a:cs typeface="+mn-cs"/>
                        </a:rPr>
                        <a:t>            288,924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600" b="0" i="0" u="none" strike="noStrike" kern="1200" dirty="0">
                          <a:solidFill>
                            <a:srgbClr val="000000"/>
                          </a:solidFill>
                          <a:effectLst/>
                          <a:latin typeface="Aptos Narrow" panose="020B0004020202020204" pitchFamily="34" charset="0"/>
                          <a:ea typeface="+mn-ea"/>
                          <a:cs typeface="+mn-cs"/>
                        </a:rPr>
                        <a:t>25.8%</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no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2473515767"/>
                  </a:ext>
                </a:extLst>
              </a:tr>
              <a:tr h="368300">
                <a:tc>
                  <a:txBody>
                    <a:bodyPr/>
                    <a:lstStyle/>
                    <a:p>
                      <a:pPr algn="l" fontAlgn="b"/>
                      <a:r>
                        <a:rPr lang="en-GB" sz="1600" b="0" i="0" u="none" strike="noStrike" dirty="0">
                          <a:solidFill>
                            <a:srgbClr val="000000"/>
                          </a:solidFill>
                          <a:effectLst/>
                          <a:latin typeface="Aptos Narrow" panose="020B0004020202020204" pitchFamily="34" charset="0"/>
                        </a:rPr>
                        <a:t>5 - 20% least deprived</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a:solidFill>
                            <a:srgbClr val="000000"/>
                          </a:solidFill>
                          <a:effectLst/>
                          <a:latin typeface="Aptos Narrow" panose="020B0004020202020204" pitchFamily="34" charset="0"/>
                        </a:rPr>
                        <a:t>653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Aptos Narrow" panose="020B0004020202020204" pitchFamily="34" charset="0"/>
                        </a:rPr>
                        <a:t>24.7%</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kern="1200" dirty="0">
                          <a:solidFill>
                            <a:srgbClr val="000000"/>
                          </a:solidFill>
                          <a:effectLst/>
                          <a:latin typeface="Aptos Narrow" panose="020B0004020202020204" pitchFamily="34" charset="0"/>
                          <a:ea typeface="+mn-ea"/>
                          <a:cs typeface="+mn-cs"/>
                        </a:rPr>
                        <a:t>            238,612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600" b="0" i="0" u="none" strike="noStrike" kern="1200" dirty="0">
                          <a:solidFill>
                            <a:srgbClr val="000000"/>
                          </a:solidFill>
                          <a:effectLst/>
                          <a:latin typeface="Aptos Narrow" panose="020B0004020202020204" pitchFamily="34" charset="0"/>
                          <a:ea typeface="+mn-ea"/>
                          <a:cs typeface="+mn-cs"/>
                        </a:rPr>
                        <a:t>21.3%</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noFill/>
                  </a:tcPr>
                </a:tc>
                <a:tc>
                  <a:txBody>
                    <a:bodyPr/>
                    <a:lstStyle/>
                    <a:p>
                      <a:pPr algn="l" fontAlgn="b"/>
                      <a:endParaRPr lang="en-GB" sz="1600" b="0" i="0" u="none" strike="noStrike" dirty="0">
                        <a:solidFill>
                          <a:srgbClr val="000000"/>
                        </a:solidFill>
                        <a:effectLst/>
                        <a:latin typeface="Aptos Narrow" panose="020B00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3085925151"/>
                  </a:ext>
                </a:extLst>
              </a:tr>
              <a:tr h="190500">
                <a:tc>
                  <a:txBody>
                    <a:bodyPr/>
                    <a:lstStyle/>
                    <a:p>
                      <a:pPr algn="l" fontAlgn="b"/>
                      <a:r>
                        <a:rPr lang="en-GB" sz="1600" b="1" i="0" u="none" strike="noStrike">
                          <a:solidFill>
                            <a:srgbClr val="000000"/>
                          </a:solidFill>
                          <a:effectLst/>
                          <a:latin typeface="Aptos Narrow" panose="020B0004020202020204" pitchFamily="34" charset="0"/>
                        </a:rPr>
                        <a:t>Grand Total</a:t>
                      </a:r>
                    </a:p>
                  </a:txBody>
                  <a:tcPr marL="6350" marR="6350" marT="635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E6F5"/>
                    </a:solidFill>
                  </a:tcPr>
                </a:tc>
                <a:tc>
                  <a:txBody>
                    <a:bodyPr/>
                    <a:lstStyle/>
                    <a:p>
                      <a:pPr algn="r" fontAlgn="b"/>
                      <a:r>
                        <a:rPr lang="en-GB" sz="1600" b="1" i="0" u="none" strike="noStrike" dirty="0">
                          <a:solidFill>
                            <a:srgbClr val="000000"/>
                          </a:solidFill>
                          <a:effectLst/>
                          <a:latin typeface="Aptos Narrow" panose="020B0004020202020204" pitchFamily="34" charset="0"/>
                        </a:rPr>
                        <a:t>2640</a:t>
                      </a:r>
                    </a:p>
                  </a:txBody>
                  <a:tcPr marL="6350" marR="6350" marT="635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E6F5"/>
                    </a:solidFill>
                  </a:tcPr>
                </a:tc>
                <a:tc>
                  <a:txBody>
                    <a:bodyPr/>
                    <a:lstStyle/>
                    <a:p>
                      <a:pPr algn="l" fontAlgn="b"/>
                      <a:r>
                        <a:rPr lang="en-GB" sz="1600" b="1" i="0" u="none" strike="noStrike">
                          <a:solidFill>
                            <a:srgbClr val="000000"/>
                          </a:solidFill>
                          <a:effectLst/>
                          <a:latin typeface="Aptos Narrow" panose="020B0004020202020204" pitchFamily="34" charset="0"/>
                        </a:rPr>
                        <a:t> </a:t>
                      </a:r>
                    </a:p>
                  </a:txBody>
                  <a:tcPr marL="6350" marR="6350" marT="635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E6F5"/>
                    </a:solidFill>
                  </a:tcPr>
                </a:tc>
                <a:tc>
                  <a:txBody>
                    <a:bodyPr/>
                    <a:lstStyle/>
                    <a:p>
                      <a:pPr algn="r" fontAlgn="b"/>
                      <a:r>
                        <a:rPr lang="en-GB" sz="1600" b="1" i="0" u="none" strike="noStrike" kern="1200" dirty="0">
                          <a:solidFill>
                            <a:srgbClr val="000000"/>
                          </a:solidFill>
                          <a:effectLst/>
                          <a:latin typeface="Aptos Narrow" panose="020B0004020202020204" pitchFamily="34" charset="0"/>
                          <a:ea typeface="+mn-ea"/>
                          <a:cs typeface="+mn-cs"/>
                        </a:rPr>
                        <a:t>1,118,116</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E6F5"/>
                    </a:solidFill>
                  </a:tcPr>
                </a:tc>
                <a:tc>
                  <a:txBody>
                    <a:bodyPr/>
                    <a:lstStyle/>
                    <a:p>
                      <a:pPr algn="l" fontAlgn="b"/>
                      <a:endParaRPr lang="en-GB" sz="1600" b="1" i="0" u="none" strike="noStrike" kern="1200" dirty="0">
                        <a:solidFill>
                          <a:srgbClr val="000000"/>
                        </a:solidFill>
                        <a:effectLst/>
                        <a:latin typeface="Aptos Narrow" panose="020B0004020202020204" pitchFamily="34" charset="0"/>
                        <a:ea typeface="+mn-ea"/>
                        <a:cs typeface="+mn-cs"/>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E6F5"/>
                    </a:solid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600" b="0"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noFill/>
                  </a:tcPr>
                </a:tc>
                <a:tc>
                  <a:txBody>
                    <a:bodyPr/>
                    <a:lstStyle/>
                    <a:p>
                      <a:pPr algn="l" fontAlgn="b"/>
                      <a:endParaRPr lang="en-GB" sz="1600" b="0" i="0" u="none" strike="noStrike" dirty="0">
                        <a:solidFill>
                          <a:srgbClr val="000000"/>
                        </a:solidFill>
                        <a:effectLst/>
                        <a:latin typeface="Aptos Narrow" panose="020B00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4012595652"/>
                  </a:ext>
                </a:extLst>
              </a:tr>
              <a:tr h="184150">
                <a:tc gridSpan="8">
                  <a:txBody>
                    <a:bodyPr/>
                    <a:lstStyle/>
                    <a:p>
                      <a:pPr algn="l" fontAlgn="b"/>
                      <a:r>
                        <a:rPr lang="en-GB" sz="1600" b="0" i="0" u="none" strike="noStrike" dirty="0">
                          <a:solidFill>
                            <a:srgbClr val="FF0000"/>
                          </a:solidFill>
                          <a:effectLst/>
                          <a:latin typeface="Aptos Narrow" panose="020B0004020202020204" pitchFamily="34" charset="0"/>
                        </a:rPr>
                        <a:t>* Deprivation data is missing for some patients.</a:t>
                      </a:r>
                    </a:p>
                  </a:txBody>
                  <a:tcPr marL="6350" marR="6350" marT="6350" marB="0" anchor="b">
                    <a:lnL>
                      <a:noFill/>
                    </a:lnL>
                    <a:lnR>
                      <a:noFill/>
                    </a:lnR>
                    <a:lnT w="12700" cap="flat" cmpd="sng" algn="ctr">
                      <a:solidFill>
                        <a:srgbClr val="000000"/>
                      </a:solidFill>
                      <a:prstDash val="solid"/>
                      <a:round/>
                      <a:headEnd type="none" w="med" len="med"/>
                      <a:tailEnd type="none" w="med" len="med"/>
                    </a:lnT>
                    <a:lnB>
                      <a:noFill/>
                    </a:lnB>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375979244"/>
                  </a:ext>
                </a:extLst>
              </a:tr>
            </a:tbl>
          </a:graphicData>
        </a:graphic>
      </p:graphicFrame>
      <p:sp>
        <p:nvSpPr>
          <p:cNvPr id="3" name="TextBox 2">
            <a:extLst>
              <a:ext uri="{FF2B5EF4-FFF2-40B4-BE49-F238E27FC236}">
                <a16:creationId xmlns:a16="http://schemas.microsoft.com/office/drawing/2014/main" id="{EDA1625A-182B-E772-6863-CD4C2E7CFF6E}"/>
              </a:ext>
            </a:extLst>
          </p:cNvPr>
          <p:cNvSpPr txBox="1"/>
          <p:nvPr/>
        </p:nvSpPr>
        <p:spPr>
          <a:xfrm>
            <a:off x="8726054" y="1907959"/>
            <a:ext cx="2830945" cy="3693319"/>
          </a:xfrm>
          <a:prstGeom prst="rect">
            <a:avLst/>
          </a:prstGeom>
          <a:noFill/>
        </p:spPr>
        <p:txBody>
          <a:bodyPr wrap="square" rtlCol="0">
            <a:spAutoFit/>
          </a:bodyPr>
          <a:lstStyle/>
          <a:p>
            <a:endParaRPr lang="en-GB" dirty="0"/>
          </a:p>
          <a:p>
            <a:r>
              <a:rPr lang="en-GB" dirty="0"/>
              <a:t>Deaf patients are more likely to live in the least deprived areas of BLMK, compared with our population overall.</a:t>
            </a:r>
          </a:p>
          <a:p>
            <a:endParaRPr lang="en-GB" dirty="0"/>
          </a:p>
          <a:p>
            <a:r>
              <a:rPr lang="en-GB" dirty="0"/>
              <a:t>This is likely to be linked to the fact that less deprived areas have a higher proportion of older people, and deaf people tend to be older as a whole. </a:t>
            </a:r>
          </a:p>
        </p:txBody>
      </p:sp>
      <p:pic>
        <p:nvPicPr>
          <p:cNvPr id="4" name="Picture 3" descr="A logo with blue letters and a light bulb&#10;&#10;AI-generated content may be incorrect.">
            <a:extLst>
              <a:ext uri="{FF2B5EF4-FFF2-40B4-BE49-F238E27FC236}">
                <a16:creationId xmlns:a16="http://schemas.microsoft.com/office/drawing/2014/main" id="{A8FB7390-04C2-8CE5-989C-62E3F8C67D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221126"/>
            <a:ext cx="1314556" cy="901237"/>
          </a:xfrm>
          <a:prstGeom prst="rect">
            <a:avLst/>
          </a:prstGeom>
        </p:spPr>
      </p:pic>
    </p:spTree>
    <p:extLst>
      <p:ext uri="{BB962C8B-B14F-4D97-AF65-F5344CB8AC3E}">
        <p14:creationId xmlns:p14="http://schemas.microsoft.com/office/powerpoint/2010/main" val="1047788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85741-B063-697C-2992-24ED554669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D90DBE-B7DA-F0C7-3572-A56A9AE5D975}"/>
              </a:ext>
            </a:extLst>
          </p:cNvPr>
          <p:cNvSpPr>
            <a:spLocks noGrp="1"/>
          </p:cNvSpPr>
          <p:nvPr>
            <p:ph type="ctrTitle"/>
          </p:nvPr>
        </p:nvSpPr>
        <p:spPr>
          <a:xfrm>
            <a:off x="921950" y="49706"/>
            <a:ext cx="9694407" cy="874769"/>
          </a:xfrm>
        </p:spPr>
        <p:txBody>
          <a:bodyPr>
            <a:normAutofit fontScale="90000"/>
          </a:bodyPr>
          <a:lstStyle/>
          <a:p>
            <a:r>
              <a:rPr lang="en-GB" sz="6000" i="0" u="none" strike="noStrike" dirty="0">
                <a:solidFill>
                  <a:srgbClr val="000000"/>
                </a:solidFill>
                <a:effectLst/>
                <a:latin typeface="Aptos Narrow" panose="020B0004020202020204" pitchFamily="34" charset="0"/>
              </a:rPr>
              <a:t>Common conditions and smoking</a:t>
            </a:r>
            <a:endParaRPr lang="en-GB" dirty="0"/>
          </a:p>
        </p:txBody>
      </p:sp>
      <p:sp>
        <p:nvSpPr>
          <p:cNvPr id="5" name="TextBox 4">
            <a:extLst>
              <a:ext uri="{FF2B5EF4-FFF2-40B4-BE49-F238E27FC236}">
                <a16:creationId xmlns:a16="http://schemas.microsoft.com/office/drawing/2014/main" id="{ADCD6E64-AC82-3E7F-2021-882180B4C0A6}"/>
              </a:ext>
            </a:extLst>
          </p:cNvPr>
          <p:cNvSpPr txBox="1"/>
          <p:nvPr/>
        </p:nvSpPr>
        <p:spPr>
          <a:xfrm>
            <a:off x="1090269" y="924475"/>
            <a:ext cx="11747500" cy="307777"/>
          </a:xfrm>
          <a:prstGeom prst="rect">
            <a:avLst/>
          </a:prstGeom>
          <a:noFill/>
        </p:spPr>
        <p:txBody>
          <a:bodyPr wrap="square" rtlCol="0">
            <a:spAutoFit/>
          </a:bodyPr>
          <a:lstStyle/>
          <a:p>
            <a:r>
              <a:rPr lang="en-GB" sz="1400" b="1" dirty="0">
                <a:solidFill>
                  <a:srgbClr val="0070C0"/>
                </a:solidFill>
              </a:rPr>
              <a:t>Deaf population count and all-age crude prevalence (%)  by condition, comparing against the whole BLMK population</a:t>
            </a:r>
          </a:p>
        </p:txBody>
      </p:sp>
      <p:graphicFrame>
        <p:nvGraphicFramePr>
          <p:cNvPr id="8" name="Table 7">
            <a:extLst>
              <a:ext uri="{FF2B5EF4-FFF2-40B4-BE49-F238E27FC236}">
                <a16:creationId xmlns:a16="http://schemas.microsoft.com/office/drawing/2014/main" id="{6554BB2D-AB5D-70AD-A1FF-D3F0916423CF}"/>
              </a:ext>
            </a:extLst>
          </p:cNvPr>
          <p:cNvGraphicFramePr>
            <a:graphicFrameLocks noGrp="1"/>
          </p:cNvGraphicFramePr>
          <p:nvPr>
            <p:extLst>
              <p:ext uri="{D42A27DB-BD31-4B8C-83A1-F6EECF244321}">
                <p14:modId xmlns:p14="http://schemas.microsoft.com/office/powerpoint/2010/main" val="2089897485"/>
              </p:ext>
            </p:extLst>
          </p:nvPr>
        </p:nvGraphicFramePr>
        <p:xfrm>
          <a:off x="3199130" y="1411316"/>
          <a:ext cx="5232400" cy="3288053"/>
        </p:xfrm>
        <a:graphic>
          <a:graphicData uri="http://schemas.openxmlformats.org/drawingml/2006/table">
            <a:tbl>
              <a:tblPr/>
              <a:tblGrid>
                <a:gridCol w="1715820">
                  <a:extLst>
                    <a:ext uri="{9D8B030D-6E8A-4147-A177-3AD203B41FA5}">
                      <a16:colId xmlns:a16="http://schemas.microsoft.com/office/drawing/2014/main" val="3466910366"/>
                    </a:ext>
                  </a:extLst>
                </a:gridCol>
                <a:gridCol w="815439">
                  <a:extLst>
                    <a:ext uri="{9D8B030D-6E8A-4147-A177-3AD203B41FA5}">
                      <a16:colId xmlns:a16="http://schemas.microsoft.com/office/drawing/2014/main" val="2548806218"/>
                    </a:ext>
                  </a:extLst>
                </a:gridCol>
                <a:gridCol w="815439">
                  <a:extLst>
                    <a:ext uri="{9D8B030D-6E8A-4147-A177-3AD203B41FA5}">
                      <a16:colId xmlns:a16="http://schemas.microsoft.com/office/drawing/2014/main" val="2895416156"/>
                    </a:ext>
                  </a:extLst>
                </a:gridCol>
                <a:gridCol w="815439">
                  <a:extLst>
                    <a:ext uri="{9D8B030D-6E8A-4147-A177-3AD203B41FA5}">
                      <a16:colId xmlns:a16="http://schemas.microsoft.com/office/drawing/2014/main" val="2885348963"/>
                    </a:ext>
                  </a:extLst>
                </a:gridCol>
                <a:gridCol w="1070263">
                  <a:extLst>
                    <a:ext uri="{9D8B030D-6E8A-4147-A177-3AD203B41FA5}">
                      <a16:colId xmlns:a16="http://schemas.microsoft.com/office/drawing/2014/main" val="155829113"/>
                    </a:ext>
                  </a:extLst>
                </a:gridCol>
              </a:tblGrid>
              <a:tr h="446408">
                <a:tc>
                  <a:txBody>
                    <a:bodyPr/>
                    <a:lstStyle/>
                    <a:p>
                      <a:pPr algn="l" fontAlgn="b"/>
                      <a:r>
                        <a:rPr lang="en-GB" sz="1600" b="1" i="0" u="none" strike="noStrike" dirty="0">
                          <a:solidFill>
                            <a:srgbClr val="000000"/>
                          </a:solidFill>
                          <a:effectLst/>
                          <a:latin typeface="Aptos Narrow" panose="020B0004020202020204" pitchFamily="34" charset="0"/>
                        </a:rPr>
                        <a:t>Condition / behaviour</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gridSpan="2">
                  <a:txBody>
                    <a:bodyPr/>
                    <a:lstStyle/>
                    <a:p>
                      <a:pPr algn="l" fontAlgn="b"/>
                      <a:r>
                        <a:rPr lang="en-GB" sz="1600" b="1" i="0" u="none" strike="noStrike" dirty="0">
                          <a:solidFill>
                            <a:srgbClr val="000000"/>
                          </a:solidFill>
                          <a:effectLst/>
                          <a:latin typeface="Aptos Narrow" panose="020B0004020202020204" pitchFamily="34" charset="0"/>
                        </a:rPr>
                        <a:t>Deaf patients</a:t>
                      </a:r>
                    </a:p>
                    <a:p>
                      <a:pPr algn="l" fontAlgn="b"/>
                      <a:endParaRPr lang="en-GB" sz="1600" b="1"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hMerge="1">
                  <a:txBody>
                    <a:bodyPr/>
                    <a:lstStyle/>
                    <a:p>
                      <a:endParaRPr lang="en-GB"/>
                    </a:p>
                  </a:txBody>
                  <a:tcPr/>
                </a:tc>
                <a:tc gridSpan="2">
                  <a:txBody>
                    <a:bodyPr/>
                    <a:lstStyle/>
                    <a:p>
                      <a:pPr algn="l" fontAlgn="b"/>
                      <a:r>
                        <a:rPr lang="en-GB" sz="1600" b="1" i="0" u="none" strike="noStrike" dirty="0">
                          <a:solidFill>
                            <a:srgbClr val="000000"/>
                          </a:solidFill>
                          <a:effectLst/>
                          <a:latin typeface="Aptos Narrow" panose="020B0004020202020204" pitchFamily="34" charset="0"/>
                        </a:rPr>
                        <a:t>All BLMK patients</a:t>
                      </a:r>
                    </a:p>
                    <a:p>
                      <a:pPr algn="l" fontAlgn="b"/>
                      <a:endParaRPr lang="en-GB" sz="1600" b="1"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hMerge="1">
                  <a:txBody>
                    <a:bodyPr/>
                    <a:lstStyle/>
                    <a:p>
                      <a:endParaRPr lang="en-GB"/>
                    </a:p>
                  </a:txBody>
                  <a:tcPr/>
                </a:tc>
                <a:extLst>
                  <a:ext uri="{0D108BD9-81ED-4DB2-BD59-A6C34878D82A}">
                    <a16:rowId xmlns:a16="http://schemas.microsoft.com/office/drawing/2014/main" val="3755907271"/>
                  </a:ext>
                </a:extLst>
              </a:tr>
              <a:tr h="238912">
                <a:tc>
                  <a:txBody>
                    <a:bodyPr/>
                    <a:lstStyle/>
                    <a:p>
                      <a:pPr algn="l" fontAlgn="b"/>
                      <a:r>
                        <a:rPr lang="en-GB" sz="1600" b="1" i="0" u="none" strike="noStrike">
                          <a:solidFill>
                            <a:srgbClr val="000000"/>
                          </a:solidFill>
                          <a:effectLst/>
                          <a:latin typeface="Aptos Narrow" panose="020B0004020202020204" pitchFamily="34" charset="0"/>
                        </a:rPr>
                        <a:t> </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r>
                        <a:rPr lang="en-GB" sz="1600" b="1" i="0" u="none" strike="noStrike">
                          <a:solidFill>
                            <a:srgbClr val="000000"/>
                          </a:solidFill>
                          <a:effectLst/>
                          <a:latin typeface="Aptos Narrow" panose="020B0004020202020204" pitchFamily="34" charset="0"/>
                        </a:rPr>
                        <a:t>Count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1" i="0" u="none" strike="noStrike">
                          <a:solidFill>
                            <a:srgbClr val="000000"/>
                          </a:solidFill>
                          <a:effectLst/>
                          <a:latin typeface="Aptos Narrow" panose="020B0004020202020204" pitchFamily="34" charset="0"/>
                        </a:rPr>
                        <a: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1" i="0" u="none" strike="noStrike">
                          <a:solidFill>
                            <a:srgbClr val="000000"/>
                          </a:solidFill>
                          <a:effectLst/>
                          <a:latin typeface="Aptos Narrow" panose="020B0004020202020204" pitchFamily="34" charset="0"/>
                        </a:rPr>
                        <a:t>Count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l" fontAlgn="b"/>
                      <a:r>
                        <a:rPr lang="en-GB" sz="1600" b="1" i="0" u="none" strike="noStrike">
                          <a:solidFill>
                            <a:srgbClr val="000000"/>
                          </a:solidFill>
                          <a:effectLst/>
                          <a:latin typeface="Aptos Narrow" panose="020B0004020202020204" pitchFamily="34" charset="0"/>
                        </a:rPr>
                        <a:t>%</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2699230113"/>
                  </a:ext>
                </a:extLst>
              </a:tr>
              <a:tr h="238912">
                <a:tc>
                  <a:txBody>
                    <a:bodyPr/>
                    <a:lstStyle/>
                    <a:p>
                      <a:pPr algn="l" fontAlgn="b"/>
                      <a:r>
                        <a:rPr lang="en-GB" sz="1600" b="0" i="0" u="none" strike="noStrike" dirty="0">
                          <a:solidFill>
                            <a:srgbClr val="000000"/>
                          </a:solidFill>
                          <a:effectLst/>
                          <a:latin typeface="Aptos Narrow" panose="020B0004020202020204" pitchFamily="34" charset="0"/>
                        </a:rPr>
                        <a:t>Diabetes</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a:solidFill>
                            <a:srgbClr val="000000"/>
                          </a:solidFill>
                          <a:effectLst/>
                          <a:latin typeface="Aptos Narrow" panose="020B0004020202020204" pitchFamily="34" charset="0"/>
                        </a:rPr>
                        <a:t>388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0" i="0" u="none" strike="noStrike">
                          <a:solidFill>
                            <a:srgbClr val="000000"/>
                          </a:solidFill>
                          <a:effectLst/>
                          <a:latin typeface="Aptos Narrow" panose="020B0004020202020204" pitchFamily="34" charset="0"/>
                        </a:rPr>
                        <a:t>14.6%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0" i="0" u="none" strike="noStrike" dirty="0">
                          <a:solidFill>
                            <a:srgbClr val="000000"/>
                          </a:solidFill>
                          <a:effectLst/>
                          <a:latin typeface="Aptos Narrow" panose="020B0004020202020204" pitchFamily="34" charset="0"/>
                        </a:rPr>
                        <a:t>78,622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l" fontAlgn="b"/>
                      <a:r>
                        <a:rPr lang="en-GB" sz="1600" b="0" i="0" u="none" strike="noStrike">
                          <a:solidFill>
                            <a:srgbClr val="000000"/>
                          </a:solidFill>
                          <a:effectLst/>
                          <a:latin typeface="Aptos Narrow" panose="020B0004020202020204" pitchFamily="34" charset="0"/>
                        </a:rPr>
                        <a:t>6.4%</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360664634"/>
                  </a:ext>
                </a:extLst>
              </a:tr>
              <a:tr h="286995">
                <a:tc>
                  <a:txBody>
                    <a:bodyPr/>
                    <a:lstStyle/>
                    <a:p>
                      <a:pPr algn="l" fontAlgn="b"/>
                      <a:r>
                        <a:rPr lang="en-GB" sz="1600" b="0" i="0" u="none" strike="noStrike">
                          <a:solidFill>
                            <a:srgbClr val="000000"/>
                          </a:solidFill>
                          <a:effectLst/>
                          <a:latin typeface="Aptos Narrow" panose="020B0004020202020204" pitchFamily="34" charset="0"/>
                        </a:rPr>
                        <a:t>Hypertension</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a:solidFill>
                            <a:srgbClr val="000000"/>
                          </a:solidFill>
                          <a:effectLst/>
                          <a:latin typeface="Aptos Narrow" panose="020B0004020202020204" pitchFamily="34" charset="0"/>
                        </a:rPr>
                        <a:t>818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0" i="0" u="none" strike="noStrike">
                          <a:solidFill>
                            <a:srgbClr val="000000"/>
                          </a:solidFill>
                          <a:effectLst/>
                          <a:latin typeface="Aptos Narrow" panose="020B0004020202020204" pitchFamily="34" charset="0"/>
                        </a:rPr>
                        <a:t>30.8%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0" i="0" u="none" strike="noStrike" dirty="0">
                          <a:solidFill>
                            <a:srgbClr val="000000"/>
                          </a:solidFill>
                          <a:effectLst/>
                          <a:latin typeface="Aptos Narrow" panose="020B0004020202020204" pitchFamily="34" charset="0"/>
                        </a:rPr>
                        <a:t>152,613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l" fontAlgn="b"/>
                      <a:r>
                        <a:rPr lang="en-GB" sz="1600" b="0" i="0" u="none" strike="noStrike">
                          <a:solidFill>
                            <a:srgbClr val="000000"/>
                          </a:solidFill>
                          <a:effectLst/>
                          <a:latin typeface="Aptos Narrow" panose="020B0004020202020204" pitchFamily="34" charset="0"/>
                        </a:rPr>
                        <a:t>12.4%</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2728532289"/>
                  </a:ext>
                </a:extLst>
              </a:tr>
              <a:tr h="238912">
                <a:tc>
                  <a:txBody>
                    <a:bodyPr/>
                    <a:lstStyle/>
                    <a:p>
                      <a:pPr algn="l" fontAlgn="b"/>
                      <a:r>
                        <a:rPr lang="en-GB" sz="1600" b="0" i="0" u="none" strike="noStrike">
                          <a:solidFill>
                            <a:srgbClr val="000000"/>
                          </a:solidFill>
                          <a:effectLst/>
                          <a:latin typeface="Aptos Narrow" panose="020B0004020202020204" pitchFamily="34" charset="0"/>
                        </a:rPr>
                        <a:t>Obesity</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a:solidFill>
                            <a:srgbClr val="000000"/>
                          </a:solidFill>
                          <a:effectLst/>
                          <a:latin typeface="Aptos Narrow" panose="020B0004020202020204" pitchFamily="34" charset="0"/>
                        </a:rPr>
                        <a:t>291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0" i="0" u="none" strike="noStrike">
                          <a:solidFill>
                            <a:srgbClr val="000000"/>
                          </a:solidFill>
                          <a:effectLst/>
                          <a:latin typeface="Aptos Narrow" panose="020B0004020202020204" pitchFamily="34" charset="0"/>
                        </a:rPr>
                        <a:t>11.0%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0" i="0" u="none" strike="noStrike" dirty="0">
                          <a:solidFill>
                            <a:srgbClr val="000000"/>
                          </a:solidFill>
                          <a:effectLst/>
                          <a:latin typeface="Aptos Narrow" panose="020B0004020202020204" pitchFamily="34" charset="0"/>
                        </a:rPr>
                        <a:t>71,383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l" fontAlgn="b"/>
                      <a:r>
                        <a:rPr lang="en-GB" sz="1600" b="0" i="0" u="none" strike="noStrike">
                          <a:solidFill>
                            <a:srgbClr val="000000"/>
                          </a:solidFill>
                          <a:effectLst/>
                          <a:latin typeface="Aptos Narrow" panose="020B0004020202020204" pitchFamily="34" charset="0"/>
                        </a:rPr>
                        <a:t>5.8%</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295495550"/>
                  </a:ext>
                </a:extLst>
              </a:tr>
              <a:tr h="238912">
                <a:tc>
                  <a:txBody>
                    <a:bodyPr/>
                    <a:lstStyle/>
                    <a:p>
                      <a:pPr algn="l" fontAlgn="b"/>
                      <a:r>
                        <a:rPr lang="en-GB" sz="1600" b="0" i="0" u="none" strike="noStrike" dirty="0">
                          <a:solidFill>
                            <a:srgbClr val="000000"/>
                          </a:solidFill>
                          <a:effectLst/>
                          <a:latin typeface="Aptos Narrow" panose="020B0004020202020204" pitchFamily="34" charset="0"/>
                        </a:rPr>
                        <a:t>Serious mental illness</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a:solidFill>
                            <a:srgbClr val="000000"/>
                          </a:solidFill>
                          <a:effectLst/>
                          <a:latin typeface="Aptos Narrow" panose="020B0004020202020204" pitchFamily="34" charset="0"/>
                        </a:rPr>
                        <a:t>61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0" i="0" u="none" strike="noStrike" dirty="0">
                          <a:solidFill>
                            <a:srgbClr val="000000"/>
                          </a:solidFill>
                          <a:effectLst/>
                          <a:latin typeface="Aptos Narrow" panose="020B0004020202020204" pitchFamily="34" charset="0"/>
                        </a:rPr>
                        <a:t>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0" i="0" u="none" strike="noStrike" dirty="0">
                          <a:solidFill>
                            <a:srgbClr val="000000"/>
                          </a:solidFill>
                          <a:effectLst/>
                          <a:latin typeface="Aptos Narrow" panose="020B0004020202020204" pitchFamily="34" charset="0"/>
                        </a:rPr>
                        <a:t>11,417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l" fontAlgn="b"/>
                      <a:r>
                        <a:rPr lang="en-GB" sz="1600" b="0" i="0" u="none" strike="noStrike">
                          <a:solidFill>
                            <a:srgbClr val="000000"/>
                          </a:solidFill>
                          <a:effectLst/>
                          <a:latin typeface="Aptos Narrow" panose="020B0004020202020204" pitchFamily="34" charset="0"/>
                        </a:rPr>
                        <a:t>0.9%</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3522125894"/>
                  </a:ext>
                </a:extLst>
              </a:tr>
              <a:tr h="268018">
                <a:tc>
                  <a:txBody>
                    <a:bodyPr/>
                    <a:lstStyle/>
                    <a:p>
                      <a:pPr algn="l" fontAlgn="b"/>
                      <a:r>
                        <a:rPr lang="en-GB" sz="1600" b="0" i="0" u="none" strike="noStrike">
                          <a:solidFill>
                            <a:srgbClr val="000000"/>
                          </a:solidFill>
                          <a:effectLst/>
                          <a:latin typeface="Aptos Narrow" panose="020B0004020202020204" pitchFamily="34" charset="0"/>
                        </a:rPr>
                        <a:t>Depression</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a:solidFill>
                            <a:srgbClr val="000000"/>
                          </a:solidFill>
                          <a:effectLst/>
                          <a:latin typeface="Aptos Narrow" panose="020B0004020202020204" pitchFamily="34" charset="0"/>
                        </a:rPr>
                        <a:t>684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0" i="0" u="none" strike="noStrike">
                          <a:solidFill>
                            <a:srgbClr val="000000"/>
                          </a:solidFill>
                          <a:effectLst/>
                          <a:latin typeface="Aptos Narrow" panose="020B0004020202020204" pitchFamily="34" charset="0"/>
                        </a:rPr>
                        <a:t>25.8%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0" i="0" u="none" strike="noStrike" dirty="0">
                          <a:solidFill>
                            <a:srgbClr val="000000"/>
                          </a:solidFill>
                          <a:effectLst/>
                          <a:latin typeface="Aptos Narrow" panose="020B0004020202020204" pitchFamily="34" charset="0"/>
                        </a:rPr>
                        <a:t>142,923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l" fontAlgn="b"/>
                      <a:r>
                        <a:rPr lang="en-GB" sz="1600" b="0" i="0" u="none" strike="noStrike" dirty="0">
                          <a:solidFill>
                            <a:srgbClr val="000000"/>
                          </a:solidFill>
                          <a:effectLst/>
                          <a:latin typeface="Aptos Narrow" panose="020B0004020202020204" pitchFamily="34" charset="0"/>
                        </a:rPr>
                        <a:t>11.6%</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1893157222"/>
                  </a:ext>
                </a:extLst>
              </a:tr>
              <a:tr h="238912">
                <a:tc>
                  <a:txBody>
                    <a:bodyPr/>
                    <a:lstStyle/>
                    <a:p>
                      <a:pPr algn="l" fontAlgn="b"/>
                      <a:r>
                        <a:rPr lang="en-GB" sz="1600" b="0" i="0" u="none" strike="noStrike">
                          <a:solidFill>
                            <a:srgbClr val="000000"/>
                          </a:solidFill>
                          <a:effectLst/>
                          <a:latin typeface="Aptos Narrow" panose="020B0004020202020204" pitchFamily="34" charset="0"/>
                        </a:rPr>
                        <a:t>Cancer</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a:solidFill>
                            <a:srgbClr val="000000"/>
                          </a:solidFill>
                          <a:effectLst/>
                          <a:latin typeface="Aptos Narrow" panose="020B0004020202020204" pitchFamily="34" charset="0"/>
                        </a:rPr>
                        <a:t>229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0" i="0" u="none" strike="noStrike">
                          <a:solidFill>
                            <a:srgbClr val="000000"/>
                          </a:solidFill>
                          <a:effectLst/>
                          <a:latin typeface="Aptos Narrow" panose="020B0004020202020204" pitchFamily="34" charset="0"/>
                        </a:rPr>
                        <a:t>8.6%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0" i="0" u="none" strike="noStrike" dirty="0">
                          <a:solidFill>
                            <a:srgbClr val="000000"/>
                          </a:solidFill>
                          <a:effectLst/>
                          <a:latin typeface="Aptos Narrow" panose="020B0004020202020204" pitchFamily="34" charset="0"/>
                        </a:rPr>
                        <a:t>40,717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l" fontAlgn="b"/>
                      <a:r>
                        <a:rPr lang="en-GB" sz="1600" b="0" i="0" u="none" strike="noStrike">
                          <a:solidFill>
                            <a:srgbClr val="000000"/>
                          </a:solidFill>
                          <a:effectLst/>
                          <a:latin typeface="Aptos Narrow" panose="020B0004020202020204" pitchFamily="34" charset="0"/>
                        </a:rPr>
                        <a:t>3.3%</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3538351604"/>
                  </a:ext>
                </a:extLst>
              </a:tr>
              <a:tr h="238912">
                <a:tc>
                  <a:txBody>
                    <a:bodyPr/>
                    <a:lstStyle/>
                    <a:p>
                      <a:pPr algn="l" fontAlgn="b"/>
                      <a:r>
                        <a:rPr lang="en-GB" sz="1600" b="0" i="0" u="none" strike="noStrike" dirty="0">
                          <a:solidFill>
                            <a:srgbClr val="000000"/>
                          </a:solidFill>
                          <a:effectLst/>
                          <a:latin typeface="Aptos Narrow" panose="020B0004020202020204" pitchFamily="34" charset="0"/>
                        </a:rPr>
                        <a:t>COPD</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a:solidFill>
                            <a:srgbClr val="000000"/>
                          </a:solidFill>
                          <a:effectLst/>
                          <a:latin typeface="Aptos Narrow" panose="020B0004020202020204" pitchFamily="34" charset="0"/>
                        </a:rPr>
                        <a:t>137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0" i="0" u="none" strike="noStrike" dirty="0">
                          <a:solidFill>
                            <a:srgbClr val="000000"/>
                          </a:solidFill>
                          <a:effectLst/>
                          <a:latin typeface="Aptos Narrow" panose="020B0004020202020204" pitchFamily="34" charset="0"/>
                        </a:rPr>
                        <a:t>5.2%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0" i="0" u="none" strike="noStrike" dirty="0">
                          <a:solidFill>
                            <a:srgbClr val="000000"/>
                          </a:solidFill>
                          <a:effectLst/>
                          <a:latin typeface="Aptos Narrow" panose="020B0004020202020204" pitchFamily="34" charset="0"/>
                        </a:rPr>
                        <a:t>18,707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l" fontAlgn="b"/>
                      <a:r>
                        <a:rPr lang="en-GB" sz="1600" b="0" i="0" u="none" strike="noStrike">
                          <a:solidFill>
                            <a:srgbClr val="000000"/>
                          </a:solidFill>
                          <a:effectLst/>
                          <a:latin typeface="Aptos Narrow" panose="020B0004020202020204" pitchFamily="34" charset="0"/>
                        </a:rPr>
                        <a:t>1.5%</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3569837375"/>
                  </a:ext>
                </a:extLst>
              </a:tr>
              <a:tr h="446408">
                <a:tc>
                  <a:txBody>
                    <a:bodyPr/>
                    <a:lstStyle/>
                    <a:p>
                      <a:pPr algn="l" fontAlgn="b"/>
                      <a:r>
                        <a:rPr lang="en-GB" sz="1600" b="0" i="0" u="none" strike="noStrike" dirty="0">
                          <a:solidFill>
                            <a:srgbClr val="000000"/>
                          </a:solidFill>
                          <a:effectLst/>
                          <a:latin typeface="Aptos Narrow" panose="020B0004020202020204" pitchFamily="34" charset="0"/>
                        </a:rPr>
                        <a:t>Any record of smoking</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Aptos Narrow" panose="020B0004020202020204" pitchFamily="34" charset="0"/>
                        </a:rPr>
                        <a:t>901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0" i="0" u="none" strike="noStrike">
                          <a:solidFill>
                            <a:srgbClr val="000000"/>
                          </a:solidFill>
                          <a:effectLst/>
                          <a:latin typeface="Aptos Narrow" panose="020B0004020202020204" pitchFamily="34" charset="0"/>
                        </a:rPr>
                        <a:t>33.9%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2D5"/>
                    </a:solidFill>
                  </a:tcPr>
                </a:tc>
                <a:tc>
                  <a:txBody>
                    <a:bodyPr/>
                    <a:lstStyle/>
                    <a:p>
                      <a:pPr algn="l" fontAlgn="b"/>
                      <a:r>
                        <a:rPr lang="en-GB" sz="1600" b="0" i="0" u="none" strike="noStrike" dirty="0">
                          <a:solidFill>
                            <a:srgbClr val="000000"/>
                          </a:solidFill>
                          <a:effectLst/>
                          <a:latin typeface="Aptos Narrow" panose="020B0004020202020204" pitchFamily="34" charset="0"/>
                        </a:rPr>
                        <a:t>263,238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F"/>
                    </a:solidFill>
                  </a:tcPr>
                </a:tc>
                <a:tc>
                  <a:txBody>
                    <a:bodyPr/>
                    <a:lstStyle/>
                    <a:p>
                      <a:pPr algn="l" fontAlgn="b"/>
                      <a:r>
                        <a:rPr lang="en-GB" sz="1600" b="0" i="0" u="none" strike="noStrike" dirty="0">
                          <a:solidFill>
                            <a:srgbClr val="000000"/>
                          </a:solidFill>
                          <a:effectLst/>
                          <a:latin typeface="Aptos Narrow" panose="020B0004020202020204" pitchFamily="34" charset="0"/>
                        </a:rPr>
                        <a:t>21.3%</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2783409832"/>
                  </a:ext>
                </a:extLst>
              </a:tr>
            </a:tbl>
          </a:graphicData>
        </a:graphic>
      </p:graphicFrame>
      <p:pic>
        <p:nvPicPr>
          <p:cNvPr id="4" name="Picture 3" descr="A logo with blue letters and a light bulb&#10;&#10;AI-generated content may be incorrect.">
            <a:extLst>
              <a:ext uri="{FF2B5EF4-FFF2-40B4-BE49-F238E27FC236}">
                <a16:creationId xmlns:a16="http://schemas.microsoft.com/office/drawing/2014/main" id="{F83D25E0-2B45-FFAD-8671-28FA9CEFF1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221126"/>
            <a:ext cx="1314556" cy="901237"/>
          </a:xfrm>
          <a:prstGeom prst="rect">
            <a:avLst/>
          </a:prstGeom>
        </p:spPr>
      </p:pic>
      <p:sp>
        <p:nvSpPr>
          <p:cNvPr id="3" name="TextBox 2">
            <a:extLst>
              <a:ext uri="{FF2B5EF4-FFF2-40B4-BE49-F238E27FC236}">
                <a16:creationId xmlns:a16="http://schemas.microsoft.com/office/drawing/2014/main" id="{71261526-8F64-937F-CFA2-37EF21679A14}"/>
              </a:ext>
            </a:extLst>
          </p:cNvPr>
          <p:cNvSpPr txBox="1"/>
          <p:nvPr/>
        </p:nvSpPr>
        <p:spPr>
          <a:xfrm>
            <a:off x="327804" y="4804913"/>
            <a:ext cx="11576649" cy="2062103"/>
          </a:xfrm>
          <a:prstGeom prst="rect">
            <a:avLst/>
          </a:prstGeom>
          <a:noFill/>
        </p:spPr>
        <p:txBody>
          <a:bodyPr wrap="square" rtlCol="0">
            <a:spAutoFit/>
          </a:bodyPr>
          <a:lstStyle/>
          <a:p>
            <a:r>
              <a:rPr lang="en-GB" sz="1600" dirty="0"/>
              <a:t>Please note that ‘any record of smoking’ includes past smokers so uses a broader definition than ‘current smoker’. </a:t>
            </a:r>
          </a:p>
          <a:p>
            <a:r>
              <a:rPr lang="en-GB" sz="1600" dirty="0"/>
              <a:t>Obesity tends to be under recorded in the primary care data.</a:t>
            </a:r>
          </a:p>
          <a:p>
            <a:r>
              <a:rPr lang="en-GB" sz="1600" dirty="0"/>
              <a:t>These figures are crude prevalence rates for all patients age 0 and up, and as such should not be compared to published QOF rates. </a:t>
            </a:r>
          </a:p>
          <a:p>
            <a:endParaRPr lang="en-GB" sz="1600" dirty="0"/>
          </a:p>
          <a:p>
            <a:r>
              <a:rPr lang="en-GB" sz="1600" dirty="0"/>
              <a:t>All of the conditions / behaviours included are more common in the Deaf population than in the wider BLMK patient group. However, these are crude prevalence rates, and many of these conditions increase in prevalence with age, and the deaf / hearing loss population tend to be older than average.</a:t>
            </a:r>
          </a:p>
        </p:txBody>
      </p:sp>
    </p:spTree>
    <p:extLst>
      <p:ext uri="{BB962C8B-B14F-4D97-AF65-F5344CB8AC3E}">
        <p14:creationId xmlns:p14="http://schemas.microsoft.com/office/powerpoint/2010/main" val="660007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A2A6F-870A-A0CD-F379-C2E4A2FE22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80FBCB-E22C-53E5-73C3-0DB5A97F2F8C}"/>
              </a:ext>
            </a:extLst>
          </p:cNvPr>
          <p:cNvSpPr>
            <a:spLocks noGrp="1"/>
          </p:cNvSpPr>
          <p:nvPr>
            <p:ph type="ctrTitle"/>
          </p:nvPr>
        </p:nvSpPr>
        <p:spPr>
          <a:xfrm>
            <a:off x="1472357" y="468313"/>
            <a:ext cx="9144000" cy="925893"/>
          </a:xfrm>
        </p:spPr>
        <p:txBody>
          <a:bodyPr>
            <a:normAutofit/>
          </a:bodyPr>
          <a:lstStyle/>
          <a:p>
            <a:r>
              <a:rPr lang="en-GB" sz="6000" i="0" u="none" strike="noStrike">
                <a:solidFill>
                  <a:srgbClr val="000000"/>
                </a:solidFill>
                <a:effectLst/>
                <a:latin typeface="Aptos Narrow" panose="020B0004020202020204" pitchFamily="34" charset="0"/>
              </a:rPr>
              <a:t>NHS Health Checks</a:t>
            </a:r>
            <a:endParaRPr lang="en-GB" dirty="0"/>
          </a:p>
        </p:txBody>
      </p:sp>
      <p:sp>
        <p:nvSpPr>
          <p:cNvPr id="5" name="TextBox 4">
            <a:extLst>
              <a:ext uri="{FF2B5EF4-FFF2-40B4-BE49-F238E27FC236}">
                <a16:creationId xmlns:a16="http://schemas.microsoft.com/office/drawing/2014/main" id="{27B02D55-49B7-63BD-3DE8-6006A50E85CF}"/>
              </a:ext>
            </a:extLst>
          </p:cNvPr>
          <p:cNvSpPr txBox="1"/>
          <p:nvPr/>
        </p:nvSpPr>
        <p:spPr>
          <a:xfrm>
            <a:off x="3098028" y="1800717"/>
            <a:ext cx="7131822" cy="307777"/>
          </a:xfrm>
          <a:prstGeom prst="rect">
            <a:avLst/>
          </a:prstGeom>
          <a:noFill/>
        </p:spPr>
        <p:txBody>
          <a:bodyPr wrap="square" rtlCol="0">
            <a:spAutoFit/>
          </a:bodyPr>
          <a:lstStyle/>
          <a:p>
            <a:pPr algn="l" fontAlgn="b"/>
            <a:r>
              <a:rPr lang="en-GB" sz="1400" b="1" i="0" u="none" strike="noStrike" dirty="0">
                <a:solidFill>
                  <a:srgbClr val="0070C0"/>
                </a:solidFill>
                <a:effectLst/>
                <a:latin typeface="Aptos Narrow" panose="020B0004020202020204" pitchFamily="34" charset="0"/>
              </a:rPr>
              <a:t>NHS Health Checks in deaf population comparing against BLMK figu</a:t>
            </a:r>
            <a:r>
              <a:rPr lang="en-GB" sz="1400" b="1" dirty="0">
                <a:solidFill>
                  <a:srgbClr val="0070C0"/>
                </a:solidFill>
                <a:latin typeface="Aptos Narrow" panose="020B0004020202020204" pitchFamily="34" charset="0"/>
              </a:rPr>
              <a:t>res</a:t>
            </a:r>
            <a:endParaRPr lang="en-GB" sz="1400" b="1" i="0" u="none" strike="noStrike" dirty="0">
              <a:solidFill>
                <a:srgbClr val="0070C0"/>
              </a:solidFill>
              <a:effectLst/>
              <a:latin typeface="Aptos Narrow" panose="020B0004020202020204" pitchFamily="34" charset="0"/>
            </a:endParaRPr>
          </a:p>
        </p:txBody>
      </p:sp>
      <p:pic>
        <p:nvPicPr>
          <p:cNvPr id="4" name="Picture 3" descr="A logo with blue letters and a light bulb&#10;&#10;AI-generated content may be incorrect.">
            <a:extLst>
              <a:ext uri="{FF2B5EF4-FFF2-40B4-BE49-F238E27FC236}">
                <a16:creationId xmlns:a16="http://schemas.microsoft.com/office/drawing/2014/main" id="{9D0DB1B0-71EC-5098-D5F3-A963D5A29E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221126"/>
            <a:ext cx="1314556" cy="901237"/>
          </a:xfrm>
          <a:prstGeom prst="rect">
            <a:avLst/>
          </a:prstGeom>
        </p:spPr>
      </p:pic>
      <p:graphicFrame>
        <p:nvGraphicFramePr>
          <p:cNvPr id="7" name="Table 6">
            <a:extLst>
              <a:ext uri="{FF2B5EF4-FFF2-40B4-BE49-F238E27FC236}">
                <a16:creationId xmlns:a16="http://schemas.microsoft.com/office/drawing/2014/main" id="{1051B040-FE2A-9717-56B6-F690B5F227BD}"/>
              </a:ext>
            </a:extLst>
          </p:cNvPr>
          <p:cNvGraphicFramePr>
            <a:graphicFrameLocks noGrp="1"/>
          </p:cNvGraphicFramePr>
          <p:nvPr>
            <p:extLst>
              <p:ext uri="{D42A27DB-BD31-4B8C-83A1-F6EECF244321}">
                <p14:modId xmlns:p14="http://schemas.microsoft.com/office/powerpoint/2010/main" val="2174646706"/>
              </p:ext>
            </p:extLst>
          </p:nvPr>
        </p:nvGraphicFramePr>
        <p:xfrm>
          <a:off x="342636" y="2612913"/>
          <a:ext cx="5753363" cy="2625189"/>
        </p:xfrm>
        <a:graphic>
          <a:graphicData uri="http://schemas.openxmlformats.org/drawingml/2006/table">
            <a:tbl>
              <a:tblPr/>
              <a:tblGrid>
                <a:gridCol w="1451658">
                  <a:extLst>
                    <a:ext uri="{9D8B030D-6E8A-4147-A177-3AD203B41FA5}">
                      <a16:colId xmlns:a16="http://schemas.microsoft.com/office/drawing/2014/main" val="3770775461"/>
                    </a:ext>
                  </a:extLst>
                </a:gridCol>
                <a:gridCol w="1309574">
                  <a:extLst>
                    <a:ext uri="{9D8B030D-6E8A-4147-A177-3AD203B41FA5}">
                      <a16:colId xmlns:a16="http://schemas.microsoft.com/office/drawing/2014/main" val="3202617636"/>
                    </a:ext>
                  </a:extLst>
                </a:gridCol>
                <a:gridCol w="742596">
                  <a:extLst>
                    <a:ext uri="{9D8B030D-6E8A-4147-A177-3AD203B41FA5}">
                      <a16:colId xmlns:a16="http://schemas.microsoft.com/office/drawing/2014/main" val="2694137648"/>
                    </a:ext>
                  </a:extLst>
                </a:gridCol>
                <a:gridCol w="1506939">
                  <a:extLst>
                    <a:ext uri="{9D8B030D-6E8A-4147-A177-3AD203B41FA5}">
                      <a16:colId xmlns:a16="http://schemas.microsoft.com/office/drawing/2014/main" val="2019105458"/>
                    </a:ext>
                  </a:extLst>
                </a:gridCol>
                <a:gridCol w="742596">
                  <a:extLst>
                    <a:ext uri="{9D8B030D-6E8A-4147-A177-3AD203B41FA5}">
                      <a16:colId xmlns:a16="http://schemas.microsoft.com/office/drawing/2014/main" val="2957833379"/>
                    </a:ext>
                  </a:extLst>
                </a:gridCol>
              </a:tblGrid>
              <a:tr h="682047">
                <a:tc>
                  <a:txBody>
                    <a:bodyPr/>
                    <a:lstStyle/>
                    <a:p>
                      <a:pPr algn="l" fontAlgn="b">
                        <a:buNone/>
                      </a:pPr>
                      <a:endParaRPr lang="en-GB" sz="3200" b="0" i="0" u="none" strike="noStrike" dirty="0">
                        <a:effectLst/>
                        <a:latin typeface="Arial" panose="020B0604020202020204" pitchFamily="34" charset="0"/>
                      </a:endParaRPr>
                    </a:p>
                  </a:txBody>
                  <a:tcPr marL="11451" marR="11451" marT="114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buNone/>
                      </a:pPr>
                      <a:r>
                        <a:rPr lang="en-GB" sz="2000" b="1" i="0" u="none" strike="noStrike" dirty="0">
                          <a:solidFill>
                            <a:srgbClr val="000000"/>
                          </a:solidFill>
                          <a:effectLst/>
                          <a:latin typeface="Aptos Narrow" panose="020B0004020202020204" pitchFamily="34" charset="0"/>
                        </a:rPr>
                        <a:t>Deaf patients</a:t>
                      </a:r>
                      <a:endParaRPr lang="en-GB" sz="3200" b="0" i="0" u="none" strike="noStrike" dirty="0">
                        <a:effectLst/>
                        <a:latin typeface="Arial" panose="020B0604020202020204" pitchFamily="34" charset="0"/>
                      </a:endParaRPr>
                    </a:p>
                  </a:txBody>
                  <a:tcPr marL="11451" marR="11451" marT="114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b">
                        <a:buNone/>
                      </a:pPr>
                      <a:r>
                        <a:rPr lang="en-GB" sz="2000" b="1" i="0" u="none" strike="noStrike">
                          <a:solidFill>
                            <a:srgbClr val="000000"/>
                          </a:solidFill>
                          <a:effectLst/>
                          <a:latin typeface="Aptos Narrow" panose="020B0004020202020204" pitchFamily="34" charset="0"/>
                        </a:rPr>
                        <a:t>%</a:t>
                      </a:r>
                      <a:endParaRPr lang="en-GB" sz="3200" b="0" i="0" u="none" strike="noStrike">
                        <a:effectLst/>
                        <a:latin typeface="Arial" panose="020B0604020202020204" pitchFamily="34" charset="0"/>
                      </a:endParaRPr>
                    </a:p>
                  </a:txBody>
                  <a:tcPr marL="11451" marR="11451" marT="114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buNone/>
                      </a:pPr>
                      <a:r>
                        <a:rPr lang="en-GB" sz="2000" b="1" i="0" u="none" strike="noStrike" dirty="0">
                          <a:solidFill>
                            <a:srgbClr val="000000"/>
                          </a:solidFill>
                          <a:effectLst/>
                          <a:latin typeface="Aptos Narrow" panose="020B0004020202020204" pitchFamily="34" charset="0"/>
                        </a:rPr>
                        <a:t>All BLMK patients</a:t>
                      </a:r>
                      <a:endParaRPr lang="en-GB" sz="3200" b="0" i="0" u="none" strike="noStrike" dirty="0">
                        <a:effectLst/>
                        <a:latin typeface="Arial" panose="020B0604020202020204" pitchFamily="34" charset="0"/>
                      </a:endParaRPr>
                    </a:p>
                  </a:txBody>
                  <a:tcPr marL="11451" marR="11451" marT="114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b">
                        <a:buNone/>
                      </a:pPr>
                      <a:r>
                        <a:rPr lang="en-GB" sz="2000" b="1" i="0" u="none" strike="noStrike">
                          <a:solidFill>
                            <a:srgbClr val="000000"/>
                          </a:solidFill>
                          <a:effectLst/>
                          <a:latin typeface="Aptos Narrow" panose="020B0004020202020204" pitchFamily="34" charset="0"/>
                        </a:rPr>
                        <a:t>%</a:t>
                      </a:r>
                      <a:endParaRPr lang="en-GB" sz="3200" b="0" i="0" u="none" strike="noStrike">
                        <a:effectLst/>
                        <a:latin typeface="Arial" panose="020B0604020202020204" pitchFamily="34" charset="0"/>
                      </a:endParaRPr>
                    </a:p>
                  </a:txBody>
                  <a:tcPr marL="11451" marR="11451" marT="114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2598145669"/>
                  </a:ext>
                </a:extLst>
              </a:tr>
              <a:tr h="379730">
                <a:tc>
                  <a:txBody>
                    <a:bodyPr/>
                    <a:lstStyle/>
                    <a:p>
                      <a:pPr algn="l" fontAlgn="b">
                        <a:buNone/>
                      </a:pPr>
                      <a:r>
                        <a:rPr lang="en-GB" sz="1800" b="0" i="0" u="none" strike="noStrike" dirty="0">
                          <a:solidFill>
                            <a:srgbClr val="000000"/>
                          </a:solidFill>
                          <a:effectLst/>
                          <a:latin typeface="Aptos Narrow" panose="020B0004020202020204" pitchFamily="34" charset="0"/>
                        </a:rPr>
                        <a:t>Health checks received in the last 5 years</a:t>
                      </a:r>
                    </a:p>
                    <a:p>
                      <a:pPr algn="l" fontAlgn="b">
                        <a:buNone/>
                      </a:pPr>
                      <a:r>
                        <a:rPr lang="en-GB" sz="1800" b="0" i="0" u="none" strike="noStrike" dirty="0">
                          <a:solidFill>
                            <a:srgbClr val="000000"/>
                          </a:solidFill>
                          <a:effectLst/>
                          <a:latin typeface="Aptos Narrow" panose="020B0004020202020204" pitchFamily="34" charset="0"/>
                        </a:rPr>
                        <a:t> </a:t>
                      </a:r>
                    </a:p>
                  </a:txBody>
                  <a:tcPr marL="11451" marR="11451" marT="114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GB" sz="1800" b="0" i="0" u="none" strike="noStrike" dirty="0">
                          <a:solidFill>
                            <a:srgbClr val="000000"/>
                          </a:solidFill>
                          <a:effectLst/>
                          <a:latin typeface="Aptos Narrow" panose="020B0004020202020204" pitchFamily="34" charset="0"/>
                        </a:rPr>
                        <a:t>187</a:t>
                      </a:r>
                    </a:p>
                    <a:p>
                      <a:pPr algn="r" fontAlgn="b">
                        <a:buNone/>
                      </a:pPr>
                      <a:endParaRPr lang="en-GB" sz="1800" b="0" i="0" u="none" strike="noStrike" dirty="0">
                        <a:effectLst/>
                        <a:latin typeface="Arial" panose="020B0604020202020204" pitchFamily="34" charset="0"/>
                      </a:endParaRPr>
                    </a:p>
                  </a:txBody>
                  <a:tcPr marL="11451" marR="11451" marT="114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GB" sz="1800" b="0" i="0" u="none" strike="noStrike" dirty="0">
                          <a:solidFill>
                            <a:srgbClr val="000000"/>
                          </a:solidFill>
                          <a:effectLst/>
                          <a:latin typeface="Aptos Narrow" panose="020B0004020202020204" pitchFamily="34" charset="0"/>
                        </a:rPr>
                        <a:t>15%</a:t>
                      </a:r>
                    </a:p>
                    <a:p>
                      <a:pPr algn="r" fontAlgn="b">
                        <a:buNone/>
                      </a:pPr>
                      <a:endParaRPr lang="en-GB" sz="1800" b="0" i="0" u="none" strike="noStrike" dirty="0">
                        <a:effectLst/>
                        <a:latin typeface="Arial" panose="020B0604020202020204" pitchFamily="34" charset="0"/>
                      </a:endParaRPr>
                    </a:p>
                  </a:txBody>
                  <a:tcPr marL="11451" marR="11451" marT="114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GB" sz="1800" b="0" i="0" u="none" strike="noStrike" dirty="0">
                          <a:solidFill>
                            <a:srgbClr val="000000"/>
                          </a:solidFill>
                          <a:effectLst/>
                          <a:latin typeface="Aptos Narrow" panose="020B0004020202020204" pitchFamily="34" charset="0"/>
                        </a:rPr>
                        <a:t>62,488</a:t>
                      </a:r>
                    </a:p>
                    <a:p>
                      <a:pPr algn="r" fontAlgn="b">
                        <a:buNone/>
                      </a:pPr>
                      <a:endParaRPr lang="en-GB" sz="1800" b="0" i="0" u="none" strike="noStrike" dirty="0">
                        <a:effectLst/>
                        <a:latin typeface="Arial" panose="020B0604020202020204" pitchFamily="34" charset="0"/>
                      </a:endParaRPr>
                    </a:p>
                  </a:txBody>
                  <a:tcPr marL="11451" marR="11451" marT="114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GB" sz="1800" b="0" i="0" u="none" strike="noStrike" dirty="0">
                          <a:solidFill>
                            <a:srgbClr val="000000"/>
                          </a:solidFill>
                          <a:effectLst/>
                          <a:latin typeface="Aptos Narrow" panose="020B0004020202020204" pitchFamily="34" charset="0"/>
                        </a:rPr>
                        <a:t>14%</a:t>
                      </a:r>
                    </a:p>
                    <a:p>
                      <a:pPr algn="r" fontAlgn="b">
                        <a:buNone/>
                      </a:pPr>
                      <a:endParaRPr lang="en-GB" sz="1800" b="0" i="0" u="none" strike="noStrike" dirty="0">
                        <a:effectLst/>
                        <a:latin typeface="Arial" panose="020B0604020202020204" pitchFamily="34" charset="0"/>
                      </a:endParaRPr>
                    </a:p>
                  </a:txBody>
                  <a:tcPr marL="11451" marR="11451" marT="114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089904766"/>
                  </a:ext>
                </a:extLst>
              </a:tr>
              <a:tr h="38805">
                <a:tc>
                  <a:txBody>
                    <a:bodyPr/>
                    <a:lstStyle/>
                    <a:p>
                      <a:pPr algn="l" fontAlgn="b">
                        <a:buNone/>
                      </a:pPr>
                      <a:r>
                        <a:rPr lang="en-GB" sz="1800" b="0" i="0" u="none" strike="noStrike" kern="1200" dirty="0">
                          <a:solidFill>
                            <a:srgbClr val="000000"/>
                          </a:solidFill>
                          <a:effectLst/>
                          <a:latin typeface="Aptos Narrow" panose="020B0004020202020204" pitchFamily="34" charset="0"/>
                          <a:ea typeface="+mn-ea"/>
                          <a:cs typeface="+mn-cs"/>
                        </a:rPr>
                        <a:t>Total population aged 40-74</a:t>
                      </a:r>
                    </a:p>
                  </a:txBody>
                  <a:tcPr marL="11451" marR="11451" marT="114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GB" sz="1800" b="0" i="0" u="none" strike="noStrike" dirty="0">
                          <a:solidFill>
                            <a:srgbClr val="000000"/>
                          </a:solidFill>
                          <a:effectLst/>
                          <a:latin typeface="Aptos Narrow" panose="020B0004020202020204" pitchFamily="34" charset="0"/>
                        </a:rPr>
                        <a:t>1,256</a:t>
                      </a:r>
                    </a:p>
                  </a:txBody>
                  <a:tcPr marL="11451" marR="11451" marT="114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GB" sz="1800" b="0" i="0" u="none" strike="noStrike" dirty="0">
                          <a:solidFill>
                            <a:srgbClr val="000000"/>
                          </a:solidFill>
                          <a:effectLst/>
                          <a:latin typeface="Aptos Narrow" panose="020B0004020202020204" pitchFamily="34" charset="0"/>
                        </a:rPr>
                        <a:t> </a:t>
                      </a:r>
                      <a:endParaRPr lang="en-GB" sz="1800" b="0" i="0" u="none" strike="noStrike" dirty="0">
                        <a:effectLst/>
                        <a:latin typeface="Arial" panose="020B0604020202020204" pitchFamily="34" charset="0"/>
                      </a:endParaRPr>
                    </a:p>
                  </a:txBody>
                  <a:tcPr marL="11451" marR="11451" marT="114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GB" sz="1800" b="0" i="0" u="none" strike="noStrike" dirty="0">
                          <a:solidFill>
                            <a:srgbClr val="000000"/>
                          </a:solidFill>
                          <a:effectLst/>
                          <a:latin typeface="Aptos Narrow" panose="020B0004020202020204" pitchFamily="34" charset="0"/>
                        </a:rPr>
                        <a:t>452,681 </a:t>
                      </a:r>
                      <a:endParaRPr lang="en-GB" sz="1800" b="0" i="0" u="none" strike="noStrike" dirty="0">
                        <a:effectLst/>
                        <a:latin typeface="Arial" panose="020B0604020202020204" pitchFamily="34" charset="0"/>
                      </a:endParaRPr>
                    </a:p>
                  </a:txBody>
                  <a:tcPr marL="11451" marR="11451" marT="114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GB" sz="1800" b="0" i="0" u="none" strike="noStrike" dirty="0">
                          <a:solidFill>
                            <a:srgbClr val="000000"/>
                          </a:solidFill>
                          <a:effectLst/>
                          <a:latin typeface="Aptos Narrow" panose="020B0004020202020204" pitchFamily="34" charset="0"/>
                        </a:rPr>
                        <a:t> </a:t>
                      </a:r>
                      <a:endParaRPr lang="en-GB" sz="1800" b="0" i="0" u="none" strike="noStrike" dirty="0">
                        <a:effectLst/>
                        <a:latin typeface="Arial" panose="020B0604020202020204" pitchFamily="34" charset="0"/>
                      </a:endParaRPr>
                    </a:p>
                  </a:txBody>
                  <a:tcPr marL="11451" marR="11451" marT="114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5924702"/>
                  </a:ext>
                </a:extLst>
              </a:tr>
            </a:tbl>
          </a:graphicData>
        </a:graphic>
      </p:graphicFrame>
      <p:sp>
        <p:nvSpPr>
          <p:cNvPr id="8" name="TextBox 7">
            <a:extLst>
              <a:ext uri="{FF2B5EF4-FFF2-40B4-BE49-F238E27FC236}">
                <a16:creationId xmlns:a16="http://schemas.microsoft.com/office/drawing/2014/main" id="{84ED597D-FC59-7896-F37F-52419CD5716F}"/>
              </a:ext>
            </a:extLst>
          </p:cNvPr>
          <p:cNvSpPr txBox="1"/>
          <p:nvPr/>
        </p:nvSpPr>
        <p:spPr>
          <a:xfrm>
            <a:off x="6190889" y="2224764"/>
            <a:ext cx="5886557" cy="4801314"/>
          </a:xfrm>
          <a:prstGeom prst="rect">
            <a:avLst/>
          </a:prstGeom>
          <a:noFill/>
        </p:spPr>
        <p:txBody>
          <a:bodyPr wrap="square" rtlCol="0">
            <a:spAutoFit/>
          </a:bodyPr>
          <a:lstStyle/>
          <a:p>
            <a:pPr marL="285750" indent="-285750">
              <a:buFont typeface="Arial" panose="020B0604020202020204" pitchFamily="34" charset="0"/>
              <a:buChar char="•"/>
            </a:pPr>
            <a:r>
              <a:rPr lang="en-GB" dirty="0"/>
              <a:t>NHS Health Checks are recorded in the primary care data. Patients aged 40 to 74 are offered a health check every five years, unless they are ineligible because they have a known health condition which requires more regular checks.</a:t>
            </a:r>
          </a:p>
          <a:p>
            <a:endParaRPr lang="en-GB" dirty="0"/>
          </a:p>
          <a:p>
            <a:pPr marL="285750" indent="-285750">
              <a:buFont typeface="Arial" panose="020B0604020202020204" pitchFamily="34" charset="0"/>
              <a:buChar char="•"/>
            </a:pPr>
            <a:r>
              <a:rPr lang="en-GB" dirty="0"/>
              <a:t>For this analysis, we did not exclude any patients on the grounds of eligibility, as this was very difficult to determine from the available data for our Deaf patients. As such, we also used the total 40-74 BLMK population when calculating the percentages for both the Deaf group and the wider group.</a:t>
            </a:r>
          </a:p>
          <a:p>
            <a:endParaRPr lang="en-GB" dirty="0"/>
          </a:p>
          <a:p>
            <a:pPr marL="285750" indent="-285750">
              <a:buFont typeface="Arial" panose="020B0604020202020204" pitchFamily="34" charset="0"/>
              <a:buChar char="•"/>
            </a:pPr>
            <a:r>
              <a:rPr lang="en-GB" dirty="0"/>
              <a:t>15% of Deaf patients aged 40-74 had a health check in the last five years, similar to 14% of the wider BLMK population.</a:t>
            </a:r>
          </a:p>
          <a:p>
            <a:pPr marL="285750" indent="-285750">
              <a:buFont typeface="Arial" panose="020B0604020202020204" pitchFamily="34" charset="0"/>
              <a:buChar char="•"/>
            </a:pPr>
            <a:endParaRPr lang="en-GB" dirty="0"/>
          </a:p>
        </p:txBody>
      </p:sp>
      <p:sp>
        <p:nvSpPr>
          <p:cNvPr id="3" name="TextBox 2">
            <a:extLst>
              <a:ext uri="{FF2B5EF4-FFF2-40B4-BE49-F238E27FC236}">
                <a16:creationId xmlns:a16="http://schemas.microsoft.com/office/drawing/2014/main" id="{D1B0C46B-612E-0D16-02B1-B768EC965F87}"/>
              </a:ext>
            </a:extLst>
          </p:cNvPr>
          <p:cNvSpPr txBox="1"/>
          <p:nvPr/>
        </p:nvSpPr>
        <p:spPr>
          <a:xfrm>
            <a:off x="342636" y="5533479"/>
            <a:ext cx="5454315" cy="1169551"/>
          </a:xfrm>
          <a:prstGeom prst="rect">
            <a:avLst/>
          </a:prstGeom>
          <a:noFill/>
        </p:spPr>
        <p:txBody>
          <a:bodyPr wrap="square" rtlCol="0">
            <a:spAutoFit/>
          </a:bodyPr>
          <a:lstStyle/>
          <a:p>
            <a:r>
              <a:rPr lang="en-GB" sz="1400" dirty="0"/>
              <a:t>Data on Deaf patients from primary care records; health checks conducted on or after 01/04/2020</a:t>
            </a:r>
          </a:p>
          <a:p>
            <a:endParaRPr lang="en-GB" sz="1400" dirty="0"/>
          </a:p>
          <a:p>
            <a:r>
              <a:rPr lang="en-GB" sz="1400" dirty="0"/>
              <a:t>Data on BLMK patients taken from OHID’s fingertips tool; health checks conducted </a:t>
            </a:r>
            <a:r>
              <a:rPr lang="en-GB" sz="1400" b="0" i="0" dirty="0">
                <a:solidFill>
                  <a:srgbClr val="0B0C0C"/>
                </a:solidFill>
                <a:effectLst/>
                <a:latin typeface="Arial" panose="020B0604020202020204" pitchFamily="34" charset="0"/>
              </a:rPr>
              <a:t>2020/21 Q1 - 2024/25 Q3</a:t>
            </a:r>
            <a:endParaRPr lang="en-GB" sz="1400" dirty="0"/>
          </a:p>
        </p:txBody>
      </p:sp>
    </p:spTree>
    <p:extLst>
      <p:ext uri="{BB962C8B-B14F-4D97-AF65-F5344CB8AC3E}">
        <p14:creationId xmlns:p14="http://schemas.microsoft.com/office/powerpoint/2010/main" val="2972677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39F35-B074-DAA1-03CE-E690093158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F6DB2B-6B69-39E9-D4A8-11BAEE14C86E}"/>
              </a:ext>
            </a:extLst>
          </p:cNvPr>
          <p:cNvSpPr>
            <a:spLocks noGrp="1"/>
          </p:cNvSpPr>
          <p:nvPr>
            <p:ph type="ctrTitle"/>
          </p:nvPr>
        </p:nvSpPr>
        <p:spPr>
          <a:xfrm>
            <a:off x="1472357" y="468313"/>
            <a:ext cx="9144000" cy="925893"/>
          </a:xfrm>
        </p:spPr>
        <p:txBody>
          <a:bodyPr>
            <a:normAutofit/>
          </a:bodyPr>
          <a:lstStyle/>
          <a:p>
            <a:r>
              <a:rPr lang="en-GB" dirty="0">
                <a:solidFill>
                  <a:srgbClr val="000000"/>
                </a:solidFill>
                <a:latin typeface="Aptos Narrow" panose="020B0004020202020204" pitchFamily="34" charset="0"/>
              </a:rPr>
              <a:t>Cervical</a:t>
            </a:r>
            <a:r>
              <a:rPr lang="en-GB" sz="6000" i="0" u="none" strike="noStrike" dirty="0">
                <a:solidFill>
                  <a:srgbClr val="000000"/>
                </a:solidFill>
                <a:effectLst/>
                <a:latin typeface="Aptos Narrow" panose="020B0004020202020204" pitchFamily="34" charset="0"/>
              </a:rPr>
              <a:t> Screening</a:t>
            </a:r>
            <a:endParaRPr lang="en-GB" dirty="0"/>
          </a:p>
        </p:txBody>
      </p:sp>
      <p:sp>
        <p:nvSpPr>
          <p:cNvPr id="3" name="TextBox 2">
            <a:extLst>
              <a:ext uri="{FF2B5EF4-FFF2-40B4-BE49-F238E27FC236}">
                <a16:creationId xmlns:a16="http://schemas.microsoft.com/office/drawing/2014/main" id="{108B420D-10CC-0DFD-1D9D-98B3C105D91B}"/>
              </a:ext>
            </a:extLst>
          </p:cNvPr>
          <p:cNvSpPr txBox="1"/>
          <p:nvPr/>
        </p:nvSpPr>
        <p:spPr>
          <a:xfrm>
            <a:off x="873760" y="2321845"/>
            <a:ext cx="9458959" cy="646331"/>
          </a:xfrm>
          <a:prstGeom prst="rect">
            <a:avLst/>
          </a:prstGeom>
          <a:noFill/>
        </p:spPr>
        <p:txBody>
          <a:bodyPr wrap="square" rtlCol="0">
            <a:spAutoFit/>
          </a:bodyPr>
          <a:lstStyle/>
          <a:p>
            <a:r>
              <a:rPr lang="en-GB" dirty="0"/>
              <a:t>Despite best efforts, identifying women with an up-to-date cervical screen and finding the appropriate denominator has proven too challenging; our apologies.</a:t>
            </a:r>
          </a:p>
        </p:txBody>
      </p:sp>
      <p:pic>
        <p:nvPicPr>
          <p:cNvPr id="4" name="Picture 3" descr="A logo with blue letters and a light bulb&#10;&#10;AI-generated content may be incorrect.">
            <a:extLst>
              <a:ext uri="{FF2B5EF4-FFF2-40B4-BE49-F238E27FC236}">
                <a16:creationId xmlns:a16="http://schemas.microsoft.com/office/drawing/2014/main" id="{C4EDAB9B-5C28-0B05-C1F9-2368EF5D01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221126"/>
            <a:ext cx="1314556" cy="901237"/>
          </a:xfrm>
          <a:prstGeom prst="rect">
            <a:avLst/>
          </a:prstGeom>
        </p:spPr>
      </p:pic>
    </p:spTree>
    <p:extLst>
      <p:ext uri="{BB962C8B-B14F-4D97-AF65-F5344CB8AC3E}">
        <p14:creationId xmlns:p14="http://schemas.microsoft.com/office/powerpoint/2010/main" val="4022153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isl xmlns:xsd="http://www.w3.org/2001/XMLSchema" xmlns:xsi="http://www.w3.org/2001/XMLSchema-instance" xmlns="http://www.boldonjames.com/2008/01/sie/internal/label" sislVersion="0" policy="9d493d7b-745f-46ca-853c-852befb66d42" origin="defaultValue">
  <element uid="423d71e6-8daa-44f1-843f-6b8bdb2746aa" value=""/>
</sisl>
</file>

<file path=customXml/itemProps1.xml><?xml version="1.0" encoding="utf-8"?>
<ds:datastoreItem xmlns:ds="http://schemas.openxmlformats.org/officeDocument/2006/customXml" ds:itemID="{4573E707-B65C-4336-9D9B-3304DDE0615B}">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otalTime>4688</TotalTime>
  <Words>871</Words>
  <Application>Microsoft Office PowerPoint</Application>
  <PresentationFormat>Widescreen</PresentationFormat>
  <Paragraphs>222</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Aptos Display</vt:lpstr>
      <vt:lpstr>Aptos Narrow</vt:lpstr>
      <vt:lpstr>Arial</vt:lpstr>
      <vt:lpstr>Calibri</vt:lpstr>
      <vt:lpstr>Office Theme</vt:lpstr>
      <vt:lpstr>Deafness or severe hearing loss in BLMK patients</vt:lpstr>
      <vt:lpstr>Methodology</vt:lpstr>
      <vt:lpstr>Demography: age-groups</vt:lpstr>
      <vt:lpstr>Sex </vt:lpstr>
      <vt:lpstr>Deprivation quintile</vt:lpstr>
      <vt:lpstr>Common conditions and smoking</vt:lpstr>
      <vt:lpstr>NHS Health Checks</vt:lpstr>
      <vt:lpstr>Cervical Screening</vt:lpstr>
    </vt:vector>
  </TitlesOfParts>
  <Company>Bedford Borough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Jago Kitcat</dc:creator>
  <cp:lastModifiedBy>Vicki Peacey</cp:lastModifiedBy>
  <cp:revision>34</cp:revision>
  <dcterms:created xsi:type="dcterms:W3CDTF">2025-05-27T14:11:52Z</dcterms:created>
  <dcterms:modified xsi:type="dcterms:W3CDTF">2025-06-26T10:49:37Z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e9c3e967-48e6-40f5-b922-975b46930eea</vt:lpwstr>
  </property>
  <property fmtid="{D5CDD505-2E9C-101B-9397-08002B2CF9AE}" pid="3" name="bjDocumentLabelXML">
    <vt:lpwstr>&lt;?xml version="1.0" encoding="us-ascii"?&gt;&lt;sisl xmlns:xsd="http://www.w3.org/2001/XMLSchema" xmlns:xsi="http://www.w3.org/2001/XMLSchema-instance" sislVersion="0" policy="9d493d7b-745f-46ca-853c-852befb66d42" origin="defaultValue" xmlns="http://www.boldonj</vt:lpwstr>
  </property>
  <property fmtid="{D5CDD505-2E9C-101B-9397-08002B2CF9AE}" pid="4" name="bjDocumentLabelXML-0">
    <vt:lpwstr>ames.com/2008/01/sie/internal/label"&gt;&lt;element uid="423d71e6-8daa-44f1-843f-6b8bdb2746aa" value="" /&gt;&lt;/sisl&gt;</vt:lpwstr>
  </property>
  <property fmtid="{D5CDD505-2E9C-101B-9397-08002B2CF9AE}" pid="5" name="bjDocumentSecurityLabel">
    <vt:lpwstr>Bedford BC OFFICIAL-Internal </vt:lpwstr>
  </property>
  <property fmtid="{D5CDD505-2E9C-101B-9397-08002B2CF9AE}" pid="6" name="bjSaver">
    <vt:lpwstr>pw4aQYvCrTizVLzK6KkC3urHvY66L9Qb</vt:lpwstr>
  </property>
</Properties>
</file>