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3_9AC19230.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omments/modernComment_105_364F0146.xml" ContentType="application/vnd.ms-powerpoint.comment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comments/modernComment_107_9D8AD101.xml" ContentType="application/vnd.ms-powerpoint.comments+xml"/>
  <Override PartName="/ppt/charts/chart4.xml" ContentType="application/vnd.openxmlformats-officedocument.drawingml.chart+xml"/>
  <Override PartName="/ppt/theme/themeOverride3.xml" ContentType="application/vnd.openxmlformats-officedocument.themeOverride+xml"/>
  <Override PartName="/ppt/notesSlides/notesSlide6.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theme/themeOverride5.xml" ContentType="application/vnd.openxmlformats-officedocument.themeOverride+xml"/>
  <Override PartName="/ppt/notesSlides/notesSlide7.xml" ContentType="application/vnd.openxmlformats-officedocument.presentationml.notesSlide+xml"/>
  <Override PartName="/ppt/charts/chart7.xml" ContentType="application/vnd.openxmlformats-officedocument.drawingml.chart+xml"/>
  <Override PartName="/ppt/theme/themeOverride6.xml" ContentType="application/vnd.openxmlformats-officedocument.themeOverride+xml"/>
  <Override PartName="/ppt/notesSlides/notesSlide8.xml" ContentType="application/vnd.openxmlformats-officedocument.presentationml.notesSlide+xml"/>
  <Override PartName="/ppt/charts/chart8.xml" ContentType="application/vnd.openxmlformats-officedocument.drawingml.chart+xml"/>
  <Override PartName="/ppt/theme/themeOverride7.xml" ContentType="application/vnd.openxmlformats-officedocument.themeOverride+xml"/>
  <Override PartName="/ppt/charts/chart9.xml" ContentType="application/vnd.openxmlformats-officedocument.drawingml.chart+xml"/>
  <Override PartName="/ppt/theme/themeOverride8.xml" ContentType="application/vnd.openxmlformats-officedocument.themeOverride+xml"/>
  <Override PartName="/ppt/notesSlides/notesSlide9.xml" ContentType="application/vnd.openxmlformats-officedocument.presentationml.notesSlide+xml"/>
  <Override PartName="/ppt/comments/modernComment_10B_99862142.xml" ContentType="application/vnd.ms-powerpoint.comments+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9.xml" ContentType="application/vnd.openxmlformats-officedocument.themeOverride+xml"/>
  <Override PartName="/ppt/notesSlides/notesSlide10.xml" ContentType="application/vnd.openxmlformats-officedocument.presentationml.notesSlide+xml"/>
  <Override PartName="/ppt/charts/chart11.xml" ContentType="application/vnd.openxmlformats-officedocument.drawingml.chart+xml"/>
  <Override PartName="/ppt/theme/themeOverride10.xml" ContentType="application/vnd.openxmlformats-officedocument.themeOverride+xml"/>
  <Override PartName="/ppt/charts/chart12.xml" ContentType="application/vnd.openxmlformats-officedocument.drawingml.chart+xml"/>
  <Override PartName="/ppt/theme/themeOverride11.xml" ContentType="application/vnd.openxmlformats-officedocument.themeOverride+xml"/>
  <Override PartName="/ppt/notesSlides/notesSlide11.xml" ContentType="application/vnd.openxmlformats-officedocument.presentationml.notesSlide+xml"/>
  <Override PartName="/ppt/charts/chart13.xml" ContentType="application/vnd.openxmlformats-officedocument.drawingml.chart+xml"/>
  <Override PartName="/ppt/theme/themeOverride12.xml" ContentType="application/vnd.openxmlformats-officedocument.themeOverride+xml"/>
  <Override PartName="/ppt/notesSlides/notesSlide12.xml" ContentType="application/vnd.openxmlformats-officedocument.presentationml.notesSlide+xml"/>
  <Override PartName="/ppt/charts/chart14.xml" ContentType="application/vnd.openxmlformats-officedocument.drawingml.chart+xml"/>
  <Override PartName="/ppt/theme/themeOverride13.xml" ContentType="application/vnd.openxmlformats-officedocument.themeOverride+xml"/>
  <Override PartName="/ppt/charts/chart15.xml" ContentType="application/vnd.openxmlformats-officedocument.drawingml.chart+xml"/>
  <Override PartName="/ppt/theme/themeOverride14.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16"/>
  </p:notesMasterIdLst>
  <p:handoutMasterIdLst>
    <p:handoutMasterId r:id="rId17"/>
  </p:handoutMasterIdLst>
  <p:sldIdLst>
    <p:sldId id="258" r:id="rId4"/>
    <p:sldId id="260" r:id="rId5"/>
    <p:sldId id="259" r:id="rId6"/>
    <p:sldId id="261" r:id="rId7"/>
    <p:sldId id="263" r:id="rId8"/>
    <p:sldId id="264" r:id="rId9"/>
    <p:sldId id="265" r:id="rId10"/>
    <p:sldId id="266" r:id="rId11"/>
    <p:sldId id="267" r:id="rId12"/>
    <p:sldId id="268" r:id="rId13"/>
    <p:sldId id="262"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CBF947-ABB8-4968-1505-52F6BE0AE0DD}" name="Vicki Peacey" initials="VP" userId="S::Vicki.Peacey@bedford.gov.uk::f94b0a00-4e06-48b2-93d6-59fdffb111de" providerId="AD"/>
  <p188:author id="{37E820FE-4FEB-70DF-2ABD-B6BD11E3EB6E}" name="Katy Hillman" initials="KH" userId="S::Katy.Hillman@bedford.gov.uk::6f05797c-2016-457b-b512-d79f77608a7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BBA32F-7D15-4615-A520-4982835DFB6C}" v="4" dt="2025-07-17T16:45:39.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5" d="100"/>
          <a:sy n="105" d="100"/>
        </p:scale>
        <p:origin x="7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2.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8/10/relationships/authors" Target="authors.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Ad%20hoc%20requests\Population%20Projection%20Comparison.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8.xlsx"/></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0.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11.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2.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3.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4.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All Ages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4"/>
          <c:order val="0"/>
          <c:tx>
            <c:strRef>
              <c:f>Bedford!$G$98</c:f>
              <c:strCache>
                <c:ptCount val="1"/>
                <c:pt idx="0">
                  <c:v> ONS Projection </c:v>
                </c:pt>
              </c:strCache>
            </c:strRef>
          </c:tx>
          <c:spPr>
            <a:solidFill>
              <a:srgbClr val="92D050"/>
            </a:solidFill>
            <a:ln>
              <a:noFill/>
            </a:ln>
            <a:effectLst/>
          </c:spPr>
          <c:invertIfNegative val="0"/>
          <c:cat>
            <c:numRef>
              <c:f>Bedford!$B$99:$B$103</c:f>
              <c:numCache>
                <c:formatCode>General</c:formatCode>
                <c:ptCount val="5"/>
                <c:pt idx="0">
                  <c:v>2025</c:v>
                </c:pt>
                <c:pt idx="1">
                  <c:v>2030</c:v>
                </c:pt>
                <c:pt idx="2">
                  <c:v>2035</c:v>
                </c:pt>
                <c:pt idx="3">
                  <c:v>2040</c:v>
                </c:pt>
                <c:pt idx="4">
                  <c:v>2043</c:v>
                </c:pt>
              </c:numCache>
            </c:numRef>
          </c:cat>
          <c:val>
            <c:numRef>
              <c:f>Bedford!$G$99:$G$103</c:f>
              <c:numCache>
                <c:formatCode>_-* #,##0_-;\-* #,##0_-;_-* "-"??_-;_-@_-</c:formatCode>
                <c:ptCount val="5"/>
                <c:pt idx="0">
                  <c:v>195684.32699999999</c:v>
                </c:pt>
                <c:pt idx="1">
                  <c:v>204533.764</c:v>
                </c:pt>
                <c:pt idx="2">
                  <c:v>213131.81200000001</c:v>
                </c:pt>
                <c:pt idx="3">
                  <c:v>220747.01199999999</c:v>
                </c:pt>
                <c:pt idx="4">
                  <c:v>225042.614</c:v>
                </c:pt>
              </c:numCache>
            </c:numRef>
          </c:val>
          <c:extLst>
            <c:ext xmlns:c16="http://schemas.microsoft.com/office/drawing/2014/chart" uri="{C3380CC4-5D6E-409C-BE32-E72D297353CC}">
              <c16:uniqueId val="{00000004-5C9A-4926-A857-D2DB72EB84EB}"/>
            </c:ext>
          </c:extLst>
        </c:ser>
        <c:ser>
          <c:idx val="5"/>
          <c:order val="1"/>
          <c:tx>
            <c:strRef>
              <c:f>Bedford!$H$98</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E3D72A96-A50F-494B-9A1F-59B0F0F0409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5C9A-4926-A857-D2DB72EB84EB}"/>
                </c:ext>
              </c:extLst>
            </c:dLbl>
            <c:dLbl>
              <c:idx val="1"/>
              <c:tx>
                <c:rich>
                  <a:bodyPr/>
                  <a:lstStyle/>
                  <a:p>
                    <a:fld id="{D3A07DFC-CF46-479F-B384-1CDC592A4A55}"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5C9A-4926-A857-D2DB72EB84EB}"/>
                </c:ext>
              </c:extLst>
            </c:dLbl>
            <c:dLbl>
              <c:idx val="2"/>
              <c:tx>
                <c:rich>
                  <a:bodyPr/>
                  <a:lstStyle/>
                  <a:p>
                    <a:fld id="{101DE46D-7B1C-459C-B3C2-C82DE2320715}"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5C9A-4926-A857-D2DB72EB84EB}"/>
                </c:ext>
              </c:extLst>
            </c:dLbl>
            <c:dLbl>
              <c:idx val="3"/>
              <c:tx>
                <c:rich>
                  <a:bodyPr/>
                  <a:lstStyle/>
                  <a:p>
                    <a:fld id="{6A09BF90-BD6E-4B6C-BB07-BF4D61162FF7}"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5C9A-4926-A857-D2DB72EB84EB}"/>
                </c:ext>
              </c:extLst>
            </c:dLbl>
            <c:dLbl>
              <c:idx val="4"/>
              <c:tx>
                <c:rich>
                  <a:bodyPr/>
                  <a:lstStyle/>
                  <a:p>
                    <a:fld id="{A950ACC5-F3BD-4774-BF35-2AC487E585FF}" type="CELLRANGE">
                      <a:rPr lang="en-GB"/>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5C9A-4926-A857-D2DB72EB84E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numRef>
              <c:f>Bedford!$B$99:$B$103</c:f>
              <c:numCache>
                <c:formatCode>General</c:formatCode>
                <c:ptCount val="5"/>
                <c:pt idx="0">
                  <c:v>2025</c:v>
                </c:pt>
                <c:pt idx="1">
                  <c:v>2030</c:v>
                </c:pt>
                <c:pt idx="2">
                  <c:v>2035</c:v>
                </c:pt>
                <c:pt idx="3">
                  <c:v>2040</c:v>
                </c:pt>
                <c:pt idx="4">
                  <c:v>2043</c:v>
                </c:pt>
              </c:numCache>
            </c:numRef>
          </c:cat>
          <c:val>
            <c:numRef>
              <c:f>Bedford!$H$99:$H$103</c:f>
              <c:numCache>
                <c:formatCode>_-* #,##0_-;\-* #,##0_-;_-* "-"??_-;_-@_-</c:formatCode>
                <c:ptCount val="5"/>
                <c:pt idx="0">
                  <c:v>192429.7986792002</c:v>
                </c:pt>
                <c:pt idx="1">
                  <c:v>202710.10326658926</c:v>
                </c:pt>
                <c:pt idx="2">
                  <c:v>219141.79402349965</c:v>
                </c:pt>
                <c:pt idx="3">
                  <c:v>236942.99000179069</c:v>
                </c:pt>
                <c:pt idx="4">
                  <c:v>244491.25323023892</c:v>
                </c:pt>
              </c:numCache>
            </c:numRef>
          </c:val>
          <c:extLst>
            <c:ext xmlns:c15="http://schemas.microsoft.com/office/drawing/2012/chart" uri="{02D57815-91ED-43cb-92C2-25804820EDAC}">
              <c15:datalabelsRange>
                <c15:f>Bedford!$I$99:$I$103</c15:f>
                <c15:dlblRangeCache>
                  <c:ptCount val="5"/>
                  <c:pt idx="0">
                    <c:v>-2%</c:v>
                  </c:pt>
                  <c:pt idx="1">
                    <c:v>-1%</c:v>
                  </c:pt>
                  <c:pt idx="2">
                    <c:v>3%</c:v>
                  </c:pt>
                  <c:pt idx="3">
                    <c:v>7%</c:v>
                  </c:pt>
                  <c:pt idx="4">
                    <c:v>8%</c:v>
                  </c:pt>
                </c15:dlblRangeCache>
              </c15:datalabelsRange>
            </c:ext>
            <c:ext xmlns:c16="http://schemas.microsoft.com/office/drawing/2014/chart" uri="{C3380CC4-5D6E-409C-BE32-E72D297353CC}">
              <c16:uniqueId val="{0000000A-5C9A-4926-A857-D2DB72EB84EB}"/>
            </c:ext>
          </c:extLst>
        </c:ser>
        <c:dLbls>
          <c:showLegendKey val="0"/>
          <c:showVal val="0"/>
          <c:showCatName val="0"/>
          <c:showSerName val="0"/>
          <c:showPercent val="0"/>
          <c:showBubbleSize val="0"/>
        </c:dLbls>
        <c:gapWidth val="219"/>
        <c:overlap val="-27"/>
        <c:axId val="2120115935"/>
        <c:axId val="2120133695"/>
      </c:barChart>
      <c:catAx>
        <c:axId val="2120115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3695"/>
        <c:crosses val="autoZero"/>
        <c:auto val="1"/>
        <c:lblAlgn val="ctr"/>
        <c:lblOffset val="100"/>
        <c:noMultiLvlLbl val="0"/>
      </c:catAx>
      <c:valAx>
        <c:axId val="2120133695"/>
        <c:scaling>
          <c:orientation val="minMax"/>
          <c:max val="250000"/>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159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All Ages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4"/>
          <c:order val="4"/>
          <c:tx>
            <c:strRef>
              <c:f>'Milton Keynes'!$G$98</c:f>
              <c:strCache>
                <c:ptCount val="1"/>
                <c:pt idx="0">
                  <c:v> ONS Projection </c:v>
                </c:pt>
              </c:strCache>
            </c:strRef>
          </c:tx>
          <c:spPr>
            <a:solidFill>
              <a:srgbClr val="92D050"/>
            </a:solidFill>
            <a:ln>
              <a:noFill/>
            </a:ln>
            <a:effectLst/>
          </c:spPr>
          <c:invertIfNegative val="0"/>
          <c:cat>
            <c:numRef>
              <c:f>'Milton Keynes'!$B$99:$B$103</c:f>
              <c:numCache>
                <c:formatCode>General</c:formatCode>
                <c:ptCount val="5"/>
                <c:pt idx="0">
                  <c:v>2025</c:v>
                </c:pt>
                <c:pt idx="1">
                  <c:v>2030</c:v>
                </c:pt>
                <c:pt idx="2">
                  <c:v>2035</c:v>
                </c:pt>
                <c:pt idx="3">
                  <c:v>2040</c:v>
                </c:pt>
                <c:pt idx="4">
                  <c:v>2043</c:v>
                </c:pt>
              </c:numCache>
            </c:numRef>
          </c:cat>
          <c:val>
            <c:numRef>
              <c:f>'Milton Keynes'!$G$99:$G$103</c:f>
              <c:numCache>
                <c:formatCode>_-* #,##0_-;\-* #,##0_-;_-* "-"??_-;_-@_-</c:formatCode>
                <c:ptCount val="5"/>
                <c:pt idx="0">
                  <c:v>303423.39899999998</c:v>
                </c:pt>
                <c:pt idx="1">
                  <c:v>311987.32299999997</c:v>
                </c:pt>
                <c:pt idx="2">
                  <c:v>320591.46000000002</c:v>
                </c:pt>
                <c:pt idx="3">
                  <c:v>328616.36</c:v>
                </c:pt>
                <c:pt idx="4">
                  <c:v>333327.94300000003</c:v>
                </c:pt>
              </c:numCache>
            </c:numRef>
          </c:val>
          <c:extLst>
            <c:ext xmlns:c16="http://schemas.microsoft.com/office/drawing/2014/chart" uri="{C3380CC4-5D6E-409C-BE32-E72D297353CC}">
              <c16:uniqueId val="{00000004-B88A-4FA0-963D-24542DEF8CB9}"/>
            </c:ext>
          </c:extLst>
        </c:ser>
        <c:ser>
          <c:idx val="5"/>
          <c:order val="5"/>
          <c:tx>
            <c:strRef>
              <c:f>'Milton Keynes'!$H$98</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29C33F06-33A3-4F21-994C-9E794E0371D7}"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B88A-4FA0-963D-24542DEF8CB9}"/>
                </c:ext>
              </c:extLst>
            </c:dLbl>
            <c:dLbl>
              <c:idx val="1"/>
              <c:tx>
                <c:rich>
                  <a:bodyPr/>
                  <a:lstStyle/>
                  <a:p>
                    <a:fld id="{B69BB06A-D4B6-453D-AE61-3AB403F687A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B88A-4FA0-963D-24542DEF8CB9}"/>
                </c:ext>
              </c:extLst>
            </c:dLbl>
            <c:dLbl>
              <c:idx val="2"/>
              <c:tx>
                <c:rich>
                  <a:bodyPr/>
                  <a:lstStyle/>
                  <a:p>
                    <a:fld id="{BD7837F2-88E4-44CC-81DF-730A353D80A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B88A-4FA0-963D-24542DEF8CB9}"/>
                </c:ext>
              </c:extLst>
            </c:dLbl>
            <c:dLbl>
              <c:idx val="3"/>
              <c:tx>
                <c:rich>
                  <a:bodyPr/>
                  <a:lstStyle/>
                  <a:p>
                    <a:fld id="{AF9FF95E-DA0A-43BC-8977-70AB6B46E2B5}"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B88A-4FA0-963D-24542DEF8CB9}"/>
                </c:ext>
              </c:extLst>
            </c:dLbl>
            <c:dLbl>
              <c:idx val="4"/>
              <c:tx>
                <c:rich>
                  <a:bodyPr/>
                  <a:lstStyle/>
                  <a:p>
                    <a:fld id="{BC663918-54CA-47EA-BF7D-0B9EE3A55910}"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B88A-4FA0-963D-24542DEF8CB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numRef>
              <c:f>'Milton Keynes'!$B$99:$B$103</c:f>
              <c:numCache>
                <c:formatCode>General</c:formatCode>
                <c:ptCount val="5"/>
                <c:pt idx="0">
                  <c:v>2025</c:v>
                </c:pt>
                <c:pt idx="1">
                  <c:v>2030</c:v>
                </c:pt>
                <c:pt idx="2">
                  <c:v>2035</c:v>
                </c:pt>
                <c:pt idx="3">
                  <c:v>2040</c:v>
                </c:pt>
                <c:pt idx="4">
                  <c:v>2043</c:v>
                </c:pt>
              </c:numCache>
            </c:numRef>
          </c:cat>
          <c:val>
            <c:numRef>
              <c:f>'Milton Keynes'!$H$99:$H$103</c:f>
              <c:numCache>
                <c:formatCode>_-* #,##0_-;\-* #,##0_-;_-* "-"??_-;_-@_-</c:formatCode>
                <c:ptCount val="5"/>
                <c:pt idx="0">
                  <c:v>305279.99980169337</c:v>
                </c:pt>
                <c:pt idx="1">
                  <c:v>321316.12074527354</c:v>
                </c:pt>
                <c:pt idx="2">
                  <c:v>339685.31654365291</c:v>
                </c:pt>
                <c:pt idx="3">
                  <c:v>359965.27897088998</c:v>
                </c:pt>
                <c:pt idx="4">
                  <c:v>372364.93767540989</c:v>
                </c:pt>
              </c:numCache>
            </c:numRef>
          </c:val>
          <c:extLst>
            <c:ext xmlns:c15="http://schemas.microsoft.com/office/drawing/2012/chart" uri="{02D57815-91ED-43cb-92C2-25804820EDAC}">
              <c15:datalabelsRange>
                <c15:f>'Milton Keynes'!$I$99:$I$103</c15:f>
                <c15:dlblRangeCache>
                  <c:ptCount val="5"/>
                  <c:pt idx="0">
                    <c:v>1%</c:v>
                  </c:pt>
                  <c:pt idx="1">
                    <c:v>3%</c:v>
                  </c:pt>
                  <c:pt idx="2">
                    <c:v>6%</c:v>
                  </c:pt>
                  <c:pt idx="3">
                    <c:v>9%</c:v>
                  </c:pt>
                  <c:pt idx="4">
                    <c:v>10%</c:v>
                  </c:pt>
                </c15:dlblRangeCache>
              </c15:datalabelsRange>
            </c:ext>
            <c:ext xmlns:c16="http://schemas.microsoft.com/office/drawing/2014/chart" uri="{C3380CC4-5D6E-409C-BE32-E72D297353CC}">
              <c16:uniqueId val="{0000000A-B88A-4FA0-963D-24542DEF8CB9}"/>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'Milton Keynes'!$C$98</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'Milton Keynes'!$B$99:$B$103</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'Milton Keynes'!$C$99:$C$103</c15:sqref>
                        </c15:formulaRef>
                      </c:ext>
                    </c:extLst>
                    <c:numCache>
                      <c:formatCode>_-* #,##0_-;\-* #,##0_-;_-* "-"??_-;_-@_-</c:formatCode>
                      <c:ptCount val="5"/>
                      <c:pt idx="0">
                        <c:v>150267.57800000001</c:v>
                      </c:pt>
                      <c:pt idx="1">
                        <c:v>154986.32199999999</c:v>
                      </c:pt>
                      <c:pt idx="2">
                        <c:v>159686.255</c:v>
                      </c:pt>
                      <c:pt idx="3">
                        <c:v>164161.24900000001</c:v>
                      </c:pt>
                      <c:pt idx="4">
                        <c:v>166812.88699999999</c:v>
                      </c:pt>
                    </c:numCache>
                  </c:numRef>
                </c:val>
                <c:extLst>
                  <c:ext xmlns:c16="http://schemas.microsoft.com/office/drawing/2014/chart" uri="{C3380CC4-5D6E-409C-BE32-E72D297353CC}">
                    <c16:uniqueId val="{00000000-B88A-4FA0-963D-24542DEF8CB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'Milton Keynes'!$D$98</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'Milton Keynes'!$B$99:$B$103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Keynes'!$D$99:$D$103</c15:sqref>
                        </c15:formulaRef>
                      </c:ext>
                    </c:extLst>
                    <c:numCache>
                      <c:formatCode>_-* #,##0_-;\-* #,##0_-;_-* "-"??_-;_-@_-</c:formatCode>
                      <c:ptCount val="5"/>
                      <c:pt idx="0">
                        <c:v>150687.73745208813</c:v>
                      </c:pt>
                      <c:pt idx="1">
                        <c:v>158605.28117272432</c:v>
                      </c:pt>
                      <c:pt idx="2">
                        <c:v>167690.22563774546</c:v>
                      </c:pt>
                      <c:pt idx="3">
                        <c:v>177817.35008936134</c:v>
                      </c:pt>
                      <c:pt idx="4">
                        <c:v>184056.84614788106</c:v>
                      </c:pt>
                    </c:numCache>
                  </c:numRef>
                </c:val>
                <c:extLst xmlns:c15="http://schemas.microsoft.com/office/drawing/2012/chart">
                  <c:ext xmlns:c16="http://schemas.microsoft.com/office/drawing/2014/chart" uri="{C3380CC4-5D6E-409C-BE32-E72D297353CC}">
                    <c16:uniqueId val="{00000001-B88A-4FA0-963D-24542DEF8CB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'Milton Keynes'!$E$98</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'Milton Keynes'!$B$99:$B$103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Keynes'!$E$99:$E$103</c15:sqref>
                        </c15:formulaRef>
                      </c:ext>
                    </c:extLst>
                    <c:numCache>
                      <c:formatCode>_-* #,##0_-;\-* #,##0_-;_-* "-"??_-;_-@_-</c:formatCode>
                      <c:ptCount val="5"/>
                      <c:pt idx="0">
                        <c:v>153155.821</c:v>
                      </c:pt>
                      <c:pt idx="1">
                        <c:v>157001</c:v>
                      </c:pt>
                      <c:pt idx="2">
                        <c:v>160905.20600000001</c:v>
                      </c:pt>
                      <c:pt idx="3">
                        <c:v>164455.111</c:v>
                      </c:pt>
                      <c:pt idx="4">
                        <c:v>166515.05600000001</c:v>
                      </c:pt>
                    </c:numCache>
                  </c:numRef>
                </c:val>
                <c:extLst xmlns:c15="http://schemas.microsoft.com/office/drawing/2012/chart">
                  <c:ext xmlns:c16="http://schemas.microsoft.com/office/drawing/2014/chart" uri="{C3380CC4-5D6E-409C-BE32-E72D297353CC}">
                    <c16:uniqueId val="{00000002-B88A-4FA0-963D-24542DEF8CB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'Milton Keynes'!$F$98</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'Milton Keynes'!$B$99:$B$103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Keynes'!$F$99:$F$103</c15:sqref>
                        </c15:formulaRef>
                      </c:ext>
                    </c:extLst>
                    <c:numCache>
                      <c:formatCode>_-* #,##0_-;\-* #,##0_-;_-* "-"??_-;_-@_-</c:formatCode>
                      <c:ptCount val="5"/>
                      <c:pt idx="0">
                        <c:v>154592.26234960521</c:v>
                      </c:pt>
                      <c:pt idx="1">
                        <c:v>162710.83957254919</c:v>
                      </c:pt>
                      <c:pt idx="2">
                        <c:v>171995.09090590742</c:v>
                      </c:pt>
                      <c:pt idx="3">
                        <c:v>182147.92888152864</c:v>
                      </c:pt>
                      <c:pt idx="4">
                        <c:v>188308.09152752883</c:v>
                      </c:pt>
                    </c:numCache>
                  </c:numRef>
                </c:val>
                <c:extLst xmlns:c15="http://schemas.microsoft.com/office/drawing/2012/chart">
                  <c:ext xmlns:c16="http://schemas.microsoft.com/office/drawing/2014/chart" uri="{C3380CC4-5D6E-409C-BE32-E72D297353CC}">
                    <c16:uniqueId val="{00000003-B88A-4FA0-963D-24542DEF8CB9}"/>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Under 18s</a:t>
            </a:r>
          </a:p>
        </c:rich>
      </c:tx>
      <c:overlay val="0"/>
      <c:spPr>
        <a:noFill/>
        <a:ln>
          <a:noFill/>
        </a:ln>
        <a:effectLst/>
      </c:spPr>
    </c:title>
    <c:autoTitleDeleted val="0"/>
    <c:plotArea>
      <c:layout/>
      <c:barChart>
        <c:barDir val="col"/>
        <c:grouping val="clustered"/>
        <c:varyColors val="0"/>
        <c:ser>
          <c:idx val="4"/>
          <c:order val="4"/>
          <c:tx>
            <c:strRef>
              <c:f>'Milton Keynes'!$G$119</c:f>
              <c:strCache>
                <c:ptCount val="1"/>
                <c:pt idx="0">
                  <c:v> ONS Projection </c:v>
                </c:pt>
              </c:strCache>
            </c:strRef>
          </c:tx>
          <c:spPr>
            <a:solidFill>
              <a:srgbClr val="92D050"/>
            </a:solidFill>
            <a:ln>
              <a:noFill/>
            </a:ln>
            <a:effectLst/>
          </c:spPr>
          <c:invertIfNegative val="0"/>
          <c:cat>
            <c:numRef>
              <c:f>'Milton Keynes'!$B$120:$B$124</c:f>
              <c:numCache>
                <c:formatCode>General</c:formatCode>
                <c:ptCount val="5"/>
                <c:pt idx="0">
                  <c:v>2025</c:v>
                </c:pt>
                <c:pt idx="1">
                  <c:v>2030</c:v>
                </c:pt>
                <c:pt idx="2">
                  <c:v>2035</c:v>
                </c:pt>
                <c:pt idx="3">
                  <c:v>2040</c:v>
                </c:pt>
                <c:pt idx="4">
                  <c:v>2043</c:v>
                </c:pt>
              </c:numCache>
            </c:numRef>
          </c:cat>
          <c:val>
            <c:numRef>
              <c:f>'Milton Keynes'!$G$120:$G$124</c:f>
              <c:numCache>
                <c:formatCode>_-* #,##0_-;\-* #,##0_-;_-* "-"??_-;_-@_-</c:formatCode>
                <c:ptCount val="5"/>
                <c:pt idx="0">
                  <c:v>71064.951000000001</c:v>
                </c:pt>
                <c:pt idx="1">
                  <c:v>67031.267999999996</c:v>
                </c:pt>
                <c:pt idx="2">
                  <c:v>63991.501999999993</c:v>
                </c:pt>
                <c:pt idx="3">
                  <c:v>62657.224999999984</c:v>
                </c:pt>
                <c:pt idx="4">
                  <c:v>62981.204000000005</c:v>
                </c:pt>
              </c:numCache>
            </c:numRef>
          </c:val>
          <c:extLst>
            <c:ext xmlns:c16="http://schemas.microsoft.com/office/drawing/2014/chart" uri="{C3380CC4-5D6E-409C-BE32-E72D297353CC}">
              <c16:uniqueId val="{00000004-9BBF-45D9-8B97-6654C981B08E}"/>
            </c:ext>
          </c:extLst>
        </c:ser>
        <c:ser>
          <c:idx val="5"/>
          <c:order val="5"/>
          <c:tx>
            <c:strRef>
              <c:f>'Milton Keynes'!$H$119</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528A8F4D-BA38-461B-96A6-F31B113637A2}"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9BBF-45D9-8B97-6654C981B08E}"/>
                </c:ext>
              </c:extLst>
            </c:dLbl>
            <c:dLbl>
              <c:idx val="1"/>
              <c:tx>
                <c:rich>
                  <a:bodyPr/>
                  <a:lstStyle/>
                  <a:p>
                    <a:fld id="{A40A8BAE-8A94-4F8E-9CF1-48E8390EE093}"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9BBF-45D9-8B97-6654C981B08E}"/>
                </c:ext>
              </c:extLst>
            </c:dLbl>
            <c:dLbl>
              <c:idx val="2"/>
              <c:tx>
                <c:rich>
                  <a:bodyPr/>
                  <a:lstStyle/>
                  <a:p>
                    <a:fld id="{F8F4A4E6-F4A2-4C07-8846-5641DD3B02ED}"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9BBF-45D9-8B97-6654C981B08E}"/>
                </c:ext>
              </c:extLst>
            </c:dLbl>
            <c:dLbl>
              <c:idx val="3"/>
              <c:tx>
                <c:rich>
                  <a:bodyPr/>
                  <a:lstStyle/>
                  <a:p>
                    <a:fld id="{D1A12480-6FB4-41A8-913D-F45690E668A3}"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9BBF-45D9-8B97-6654C981B08E}"/>
                </c:ext>
              </c:extLst>
            </c:dLbl>
            <c:dLbl>
              <c:idx val="4"/>
              <c:tx>
                <c:rich>
                  <a:bodyPr/>
                  <a:lstStyle/>
                  <a:p>
                    <a:fld id="{F3713E16-24C6-4763-9066-8E97EC3797BA}"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9BBF-45D9-8B97-6654C981B08E}"/>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'Milton Keynes'!$B$120:$B$124</c:f>
              <c:numCache>
                <c:formatCode>General</c:formatCode>
                <c:ptCount val="5"/>
                <c:pt idx="0">
                  <c:v>2025</c:v>
                </c:pt>
                <c:pt idx="1">
                  <c:v>2030</c:v>
                </c:pt>
                <c:pt idx="2">
                  <c:v>2035</c:v>
                </c:pt>
                <c:pt idx="3">
                  <c:v>2040</c:v>
                </c:pt>
                <c:pt idx="4">
                  <c:v>2043</c:v>
                </c:pt>
              </c:numCache>
            </c:numRef>
          </c:cat>
          <c:val>
            <c:numRef>
              <c:f>'Milton Keynes'!$H$120:$H$124</c:f>
              <c:numCache>
                <c:formatCode>_-* #,##0_-;\-* #,##0_-;_-* "-"??_-;_-@_-</c:formatCode>
                <c:ptCount val="5"/>
                <c:pt idx="0">
                  <c:v>72060.06260560111</c:v>
                </c:pt>
                <c:pt idx="1">
                  <c:v>73009.082766432271</c:v>
                </c:pt>
                <c:pt idx="2">
                  <c:v>75284.741793699999</c:v>
                </c:pt>
                <c:pt idx="3">
                  <c:v>79746.002933286029</c:v>
                </c:pt>
                <c:pt idx="4">
                  <c:v>82658.591297363659</c:v>
                </c:pt>
              </c:numCache>
            </c:numRef>
          </c:val>
          <c:extLst>
            <c:ext xmlns:c15="http://schemas.microsoft.com/office/drawing/2012/chart" uri="{02D57815-91ED-43cb-92C2-25804820EDAC}">
              <c15:datalabelsRange>
                <c15:f>'Milton Keynes'!$I$120:$I$124</c15:f>
                <c15:dlblRangeCache>
                  <c:ptCount val="5"/>
                  <c:pt idx="0">
                    <c:v>1%</c:v>
                  </c:pt>
                  <c:pt idx="1">
                    <c:v>8%</c:v>
                  </c:pt>
                  <c:pt idx="2">
                    <c:v>15%</c:v>
                  </c:pt>
                  <c:pt idx="3">
                    <c:v>21%</c:v>
                  </c:pt>
                  <c:pt idx="4">
                    <c:v>24%</c:v>
                  </c:pt>
                </c15:dlblRangeCache>
              </c15:datalabelsRange>
            </c:ext>
            <c:ext xmlns:c16="http://schemas.microsoft.com/office/drawing/2014/chart" uri="{C3380CC4-5D6E-409C-BE32-E72D297353CC}">
              <c16:uniqueId val="{0000000A-9BBF-45D9-8B97-6654C981B08E}"/>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'Milton Keynes'!$C$119</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'Milton Keynes'!$B$120:$B$124</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'Milton Keynes'!$C$120:$C$124</c15:sqref>
                        </c15:formulaRef>
                      </c:ext>
                    </c:extLst>
                    <c:numCache>
                      <c:formatCode>_-* #,##0_-;\-* #,##0_-;_-* "-"??_-;_-@_-</c:formatCode>
                      <c:ptCount val="5"/>
                      <c:pt idx="0">
                        <c:v>36468.938999999998</c:v>
                      </c:pt>
                      <c:pt idx="1">
                        <c:v>34329.311999999998</c:v>
                      </c:pt>
                      <c:pt idx="2">
                        <c:v>32812.149000000005</c:v>
                      </c:pt>
                      <c:pt idx="3">
                        <c:v>32183.516000000003</c:v>
                      </c:pt>
                      <c:pt idx="4">
                        <c:v>32349.071999999996</c:v>
                      </c:pt>
                    </c:numCache>
                  </c:numRef>
                </c:val>
                <c:extLst>
                  <c:ext xmlns:c16="http://schemas.microsoft.com/office/drawing/2014/chart" uri="{C3380CC4-5D6E-409C-BE32-E72D297353CC}">
                    <c16:uniqueId val="{00000000-9BBF-45D9-8B97-6654C981B08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'Milton Keynes'!$D$119</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'Milton Keynes'!$B$120:$B$124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Keynes'!$D$120:$D$124</c15:sqref>
                        </c15:formulaRef>
                      </c:ext>
                    </c:extLst>
                    <c:numCache>
                      <c:formatCode>_-* #,##0_-;\-* #,##0_-;_-* "-"??_-;_-@_-</c:formatCode>
                      <c:ptCount val="5"/>
                      <c:pt idx="0">
                        <c:v>36948.824624429879</c:v>
                      </c:pt>
                      <c:pt idx="1">
                        <c:v>37300.509689990657</c:v>
                      </c:pt>
                      <c:pt idx="2">
                        <c:v>38512.470019232896</c:v>
                      </c:pt>
                      <c:pt idx="3">
                        <c:v>40790.025774392358</c:v>
                      </c:pt>
                      <c:pt idx="4">
                        <c:v>42281.543452855898</c:v>
                      </c:pt>
                    </c:numCache>
                  </c:numRef>
                </c:val>
                <c:extLst xmlns:c15="http://schemas.microsoft.com/office/drawing/2012/chart">
                  <c:ext xmlns:c16="http://schemas.microsoft.com/office/drawing/2014/chart" uri="{C3380CC4-5D6E-409C-BE32-E72D297353CC}">
                    <c16:uniqueId val="{00000001-9BBF-45D9-8B97-6654C981B08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'Milton Keynes'!$E$119</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'Milton Keynes'!$B$120:$B$124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Keynes'!$E$120:$E$124</c15:sqref>
                        </c15:formulaRef>
                      </c:ext>
                    </c:extLst>
                    <c:numCache>
                      <c:formatCode>_-* #,##0_-;\-* #,##0_-;_-* "-"??_-;_-@_-</c:formatCode>
                      <c:ptCount val="5"/>
                      <c:pt idx="0">
                        <c:v>34596.015999999996</c:v>
                      </c:pt>
                      <c:pt idx="1">
                        <c:v>32701.957000000002</c:v>
                      </c:pt>
                      <c:pt idx="2">
                        <c:v>31179.351999999999</c:v>
                      </c:pt>
                      <c:pt idx="3">
                        <c:v>30473.713</c:v>
                      </c:pt>
                      <c:pt idx="4">
                        <c:v>30632.133000000002</c:v>
                      </c:pt>
                    </c:numCache>
                  </c:numRef>
                </c:val>
                <c:extLst xmlns:c15="http://schemas.microsoft.com/office/drawing/2012/chart">
                  <c:ext xmlns:c16="http://schemas.microsoft.com/office/drawing/2014/chart" uri="{C3380CC4-5D6E-409C-BE32-E72D297353CC}">
                    <c16:uniqueId val="{00000002-9BBF-45D9-8B97-6654C981B08E}"/>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'Milton Keynes'!$F$119</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'Milton Keynes'!$B$120:$B$124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Keynes'!$F$120:$F$124</c15:sqref>
                        </c15:formulaRef>
                      </c:ext>
                    </c:extLst>
                    <c:numCache>
                      <c:formatCode>_-* #,##0_-;\-* #,##0_-;_-* "-"??_-;_-@_-</c:formatCode>
                      <c:ptCount val="5"/>
                      <c:pt idx="0">
                        <c:v>35111.237981171216</c:v>
                      </c:pt>
                      <c:pt idx="1">
                        <c:v>35708.573076441615</c:v>
                      </c:pt>
                      <c:pt idx="2">
                        <c:v>36772.271774467103</c:v>
                      </c:pt>
                      <c:pt idx="3">
                        <c:v>38955.977158893678</c:v>
                      </c:pt>
                      <c:pt idx="4">
                        <c:v>40377.047844507768</c:v>
                      </c:pt>
                    </c:numCache>
                  </c:numRef>
                </c:val>
                <c:extLst xmlns:c15="http://schemas.microsoft.com/office/drawing/2012/chart">
                  <c:ext xmlns:c16="http://schemas.microsoft.com/office/drawing/2014/chart" uri="{C3380CC4-5D6E-409C-BE32-E72D297353CC}">
                    <c16:uniqueId val="{00000003-9BBF-45D9-8B97-6654C981B08E}"/>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65 and over</a:t>
            </a:r>
          </a:p>
        </c:rich>
      </c:tx>
      <c:overlay val="0"/>
      <c:spPr>
        <a:noFill/>
        <a:ln>
          <a:noFill/>
        </a:ln>
        <a:effectLst/>
      </c:spPr>
    </c:title>
    <c:autoTitleDeleted val="0"/>
    <c:plotArea>
      <c:layout/>
      <c:barChart>
        <c:barDir val="col"/>
        <c:grouping val="clustered"/>
        <c:varyColors val="0"/>
        <c:ser>
          <c:idx val="4"/>
          <c:order val="4"/>
          <c:tx>
            <c:strRef>
              <c:f>'Milton Keynes'!$G$112</c:f>
              <c:strCache>
                <c:ptCount val="1"/>
                <c:pt idx="0">
                  <c:v> ONS Projection </c:v>
                </c:pt>
              </c:strCache>
            </c:strRef>
          </c:tx>
          <c:spPr>
            <a:solidFill>
              <a:srgbClr val="92D050"/>
            </a:solidFill>
            <a:ln>
              <a:noFill/>
            </a:ln>
            <a:effectLst/>
          </c:spPr>
          <c:invertIfNegative val="0"/>
          <c:cat>
            <c:numRef>
              <c:f>'Milton Keynes'!$B$113:$B$117</c:f>
              <c:numCache>
                <c:formatCode>General</c:formatCode>
                <c:ptCount val="5"/>
                <c:pt idx="0">
                  <c:v>2025</c:v>
                </c:pt>
                <c:pt idx="1">
                  <c:v>2030</c:v>
                </c:pt>
                <c:pt idx="2">
                  <c:v>2035</c:v>
                </c:pt>
                <c:pt idx="3">
                  <c:v>2040</c:v>
                </c:pt>
                <c:pt idx="4">
                  <c:v>2043</c:v>
                </c:pt>
              </c:numCache>
            </c:numRef>
          </c:cat>
          <c:val>
            <c:numRef>
              <c:f>'Milton Keynes'!$G$113:$G$117</c:f>
              <c:numCache>
                <c:formatCode>_-* #,##0_-;\-* #,##0_-;_-* "-"??_-;_-@_-</c:formatCode>
                <c:ptCount val="5"/>
                <c:pt idx="0">
                  <c:v>44545.630000000005</c:v>
                </c:pt>
                <c:pt idx="1">
                  <c:v>50357.212999999996</c:v>
                </c:pt>
                <c:pt idx="2">
                  <c:v>55841.146999999997</c:v>
                </c:pt>
                <c:pt idx="3">
                  <c:v>60219.527000000002</c:v>
                </c:pt>
                <c:pt idx="4">
                  <c:v>62369.330999999998</c:v>
                </c:pt>
              </c:numCache>
            </c:numRef>
          </c:val>
          <c:extLst>
            <c:ext xmlns:c16="http://schemas.microsoft.com/office/drawing/2014/chart" uri="{C3380CC4-5D6E-409C-BE32-E72D297353CC}">
              <c16:uniqueId val="{00000004-2B61-456B-B165-D5C67D7877AF}"/>
            </c:ext>
          </c:extLst>
        </c:ser>
        <c:ser>
          <c:idx val="5"/>
          <c:order val="5"/>
          <c:tx>
            <c:strRef>
              <c:f>'Milton Keynes'!$H$112</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80E4991B-CFC7-45B8-BD1E-9F767161773C}"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2B61-456B-B165-D5C67D7877AF}"/>
                </c:ext>
              </c:extLst>
            </c:dLbl>
            <c:dLbl>
              <c:idx val="1"/>
              <c:tx>
                <c:rich>
                  <a:bodyPr/>
                  <a:lstStyle/>
                  <a:p>
                    <a:fld id="{BD1B81D9-C6CC-43C3-89D6-8EA4905D46B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2B61-456B-B165-D5C67D7877AF}"/>
                </c:ext>
              </c:extLst>
            </c:dLbl>
            <c:dLbl>
              <c:idx val="2"/>
              <c:tx>
                <c:rich>
                  <a:bodyPr/>
                  <a:lstStyle/>
                  <a:p>
                    <a:fld id="{7D1FE0E4-4FDD-4F27-AF74-C3FEB4CA18C1}"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2B61-456B-B165-D5C67D7877AF}"/>
                </c:ext>
              </c:extLst>
            </c:dLbl>
            <c:dLbl>
              <c:idx val="3"/>
              <c:tx>
                <c:rich>
                  <a:bodyPr/>
                  <a:lstStyle/>
                  <a:p>
                    <a:fld id="{CD9A2432-8E36-41A4-83B4-3860607B436A}"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2B61-456B-B165-D5C67D7877AF}"/>
                </c:ext>
              </c:extLst>
            </c:dLbl>
            <c:dLbl>
              <c:idx val="4"/>
              <c:tx>
                <c:rich>
                  <a:bodyPr/>
                  <a:lstStyle/>
                  <a:p>
                    <a:fld id="{4B4E0581-4415-442D-A90B-5463BA9877E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2B61-456B-B165-D5C67D7877AF}"/>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'Milton Keynes'!$B$113:$B$117</c:f>
              <c:numCache>
                <c:formatCode>General</c:formatCode>
                <c:ptCount val="5"/>
                <c:pt idx="0">
                  <c:v>2025</c:v>
                </c:pt>
                <c:pt idx="1">
                  <c:v>2030</c:v>
                </c:pt>
                <c:pt idx="2">
                  <c:v>2035</c:v>
                </c:pt>
                <c:pt idx="3">
                  <c:v>2040</c:v>
                </c:pt>
                <c:pt idx="4">
                  <c:v>2043</c:v>
                </c:pt>
              </c:numCache>
            </c:numRef>
          </c:cat>
          <c:val>
            <c:numRef>
              <c:f>'Milton Keynes'!$H$113:$H$117</c:f>
              <c:numCache>
                <c:formatCode>_-* #,##0_-;\-* #,##0_-;_-* "-"??_-;_-@_-</c:formatCode>
                <c:ptCount val="5"/>
                <c:pt idx="0">
                  <c:v>45788.170163042152</c:v>
                </c:pt>
                <c:pt idx="1">
                  <c:v>53498.023331533055</c:v>
                </c:pt>
                <c:pt idx="2">
                  <c:v>61514.022049093881</c:v>
                </c:pt>
                <c:pt idx="3">
                  <c:v>68548.482926805489</c:v>
                </c:pt>
                <c:pt idx="4">
                  <c:v>72236.074884854112</c:v>
                </c:pt>
              </c:numCache>
            </c:numRef>
          </c:val>
          <c:extLst>
            <c:ext xmlns:c15="http://schemas.microsoft.com/office/drawing/2012/chart" uri="{02D57815-91ED-43cb-92C2-25804820EDAC}">
              <c15:datalabelsRange>
                <c15:f>'Milton Keynes'!$I$113:$I$117</c15:f>
                <c15:dlblRangeCache>
                  <c:ptCount val="5"/>
                  <c:pt idx="0">
                    <c:v>3%</c:v>
                  </c:pt>
                  <c:pt idx="1">
                    <c:v>6%</c:v>
                  </c:pt>
                  <c:pt idx="2">
                    <c:v>9%</c:v>
                  </c:pt>
                  <c:pt idx="3">
                    <c:v>12%</c:v>
                  </c:pt>
                  <c:pt idx="4">
                    <c:v>14%</c:v>
                  </c:pt>
                </c15:dlblRangeCache>
              </c15:datalabelsRange>
            </c:ext>
            <c:ext xmlns:c16="http://schemas.microsoft.com/office/drawing/2014/chart" uri="{C3380CC4-5D6E-409C-BE32-E72D297353CC}">
              <c16:uniqueId val="{0000000A-2B61-456B-B165-D5C67D7877AF}"/>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'Milton Keynes'!$C$112</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'Milton Keynes'!$B$113:$B$117</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'Milton Keynes'!$C$113:$C$117</c15:sqref>
                        </c15:formulaRef>
                      </c:ext>
                    </c:extLst>
                    <c:numCache>
                      <c:formatCode>_-* #,##0_-;\-* #,##0_-;_-* "-"??_-;_-@_-</c:formatCode>
                      <c:ptCount val="5"/>
                      <c:pt idx="0">
                        <c:v>20331.400999999998</c:v>
                      </c:pt>
                      <c:pt idx="1">
                        <c:v>22969.738999999998</c:v>
                      </c:pt>
                      <c:pt idx="2">
                        <c:v>25397.884000000002</c:v>
                      </c:pt>
                      <c:pt idx="3">
                        <c:v>27348.744999999992</c:v>
                      </c:pt>
                      <c:pt idx="4">
                        <c:v>28320.054000000004</c:v>
                      </c:pt>
                    </c:numCache>
                  </c:numRef>
                </c:val>
                <c:extLst>
                  <c:ext xmlns:c16="http://schemas.microsoft.com/office/drawing/2014/chart" uri="{C3380CC4-5D6E-409C-BE32-E72D297353CC}">
                    <c16:uniqueId val="{00000000-2B61-456B-B165-D5C67D7877A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'Milton Keynes'!$D$112</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'Milton Keynes'!$B$113:$B$117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Keynes'!$D$113:$D$117</c15:sqref>
                        </c15:formulaRef>
                      </c:ext>
                    </c:extLst>
                    <c:numCache>
                      <c:formatCode>_-* #,##0_-;\-* #,##0_-;_-* "-"??_-;_-@_-</c:formatCode>
                      <c:ptCount val="5"/>
                      <c:pt idx="0">
                        <c:v>20860.463250232595</c:v>
                      </c:pt>
                      <c:pt idx="1">
                        <c:v>24302.467790885399</c:v>
                      </c:pt>
                      <c:pt idx="2">
                        <c:v>27881.605144392459</c:v>
                      </c:pt>
                      <c:pt idx="3">
                        <c:v>31031.987739895674</c:v>
                      </c:pt>
                      <c:pt idx="4">
                        <c:v>32703.985805461929</c:v>
                      </c:pt>
                    </c:numCache>
                  </c:numRef>
                </c:val>
                <c:extLst xmlns:c15="http://schemas.microsoft.com/office/drawing/2012/chart">
                  <c:ext xmlns:c16="http://schemas.microsoft.com/office/drawing/2014/chart" uri="{C3380CC4-5D6E-409C-BE32-E72D297353CC}">
                    <c16:uniqueId val="{00000001-2B61-456B-B165-D5C67D7877A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'Milton Keynes'!$E$112</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'Milton Keynes'!$B$113:$B$117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Keynes'!$E$113:$E$117</c15:sqref>
                        </c15:formulaRef>
                      </c:ext>
                    </c:extLst>
                    <c:numCache>
                      <c:formatCode>_-* #,##0_-;\-* #,##0_-;_-* "-"??_-;_-@_-</c:formatCode>
                      <c:ptCount val="5"/>
                      <c:pt idx="0">
                        <c:v>24214.225999999999</c:v>
                      </c:pt>
                      <c:pt idx="1">
                        <c:v>27387.475999999995</c:v>
                      </c:pt>
                      <c:pt idx="2">
                        <c:v>30443.263999999999</c:v>
                      </c:pt>
                      <c:pt idx="3">
                        <c:v>32870.781000000003</c:v>
                      </c:pt>
                      <c:pt idx="4">
                        <c:v>34049.275999999998</c:v>
                      </c:pt>
                    </c:numCache>
                  </c:numRef>
                </c:val>
                <c:extLst xmlns:c15="http://schemas.microsoft.com/office/drawing/2012/chart">
                  <c:ext xmlns:c16="http://schemas.microsoft.com/office/drawing/2014/chart" uri="{C3380CC4-5D6E-409C-BE32-E72D297353CC}">
                    <c16:uniqueId val="{00000002-2B61-456B-B165-D5C67D7877A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'Milton Keynes'!$F$112</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'Milton Keynes'!$B$113:$B$117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'Milton Keynes'!$F$113:$F$117</c15:sqref>
                        </c15:formulaRef>
                      </c:ext>
                    </c:extLst>
                    <c:numCache>
                      <c:formatCode>_-* #,##0_-;\-* #,##0_-;_-* "-"??_-;_-@_-</c:formatCode>
                      <c:ptCount val="5"/>
                      <c:pt idx="0">
                        <c:v>24927.706912809554</c:v>
                      </c:pt>
                      <c:pt idx="1">
                        <c:v>29195.555540647667</c:v>
                      </c:pt>
                      <c:pt idx="2">
                        <c:v>33632.4169047014</c:v>
                      </c:pt>
                      <c:pt idx="3">
                        <c:v>37516.495186909822</c:v>
                      </c:pt>
                      <c:pt idx="4">
                        <c:v>39532.089079392194</c:v>
                      </c:pt>
                    </c:numCache>
                  </c:numRef>
                </c:val>
                <c:extLst xmlns:c15="http://schemas.microsoft.com/office/drawing/2012/chart">
                  <c:ext xmlns:c16="http://schemas.microsoft.com/office/drawing/2014/chart" uri="{C3380CC4-5D6E-409C-BE32-E72D297353CC}">
                    <c16:uniqueId val="{00000003-2B61-456B-B165-D5C67D7877AF}"/>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majorUnit val="20000"/>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All Ages</a:t>
            </a:r>
          </a:p>
        </c:rich>
      </c:tx>
      <c:overlay val="0"/>
      <c:spPr>
        <a:noFill/>
        <a:ln>
          <a:noFill/>
        </a:ln>
        <a:effectLst/>
      </c:spPr>
    </c:title>
    <c:autoTitleDeleted val="0"/>
    <c:plotArea>
      <c:layout/>
      <c:barChart>
        <c:barDir val="col"/>
        <c:grouping val="clustered"/>
        <c:varyColors val="0"/>
        <c:ser>
          <c:idx val="4"/>
          <c:order val="4"/>
          <c:tx>
            <c:strRef>
              <c:f>BLMK!$G$98</c:f>
              <c:strCache>
                <c:ptCount val="1"/>
                <c:pt idx="0">
                  <c:v> ONS Projection </c:v>
                </c:pt>
              </c:strCache>
            </c:strRef>
          </c:tx>
          <c:spPr>
            <a:solidFill>
              <a:srgbClr val="92D050"/>
            </a:solidFill>
            <a:ln>
              <a:noFill/>
            </a:ln>
            <a:effectLst/>
          </c:spPr>
          <c:invertIfNegative val="0"/>
          <c:cat>
            <c:numRef>
              <c:f>BLMK!$B$99:$B$103</c:f>
              <c:numCache>
                <c:formatCode>General</c:formatCode>
                <c:ptCount val="5"/>
                <c:pt idx="0">
                  <c:v>2025</c:v>
                </c:pt>
                <c:pt idx="1">
                  <c:v>2030</c:v>
                </c:pt>
                <c:pt idx="2">
                  <c:v>2035</c:v>
                </c:pt>
                <c:pt idx="3">
                  <c:v>2040</c:v>
                </c:pt>
                <c:pt idx="4">
                  <c:v>2043</c:v>
                </c:pt>
              </c:numCache>
            </c:numRef>
          </c:cat>
          <c:val>
            <c:numRef>
              <c:f>BLMK!$G$99:$G$103</c:f>
              <c:numCache>
                <c:formatCode>_-* #,##0_-;\-* #,##0_-;_-* "-"??_-;_-@_-</c:formatCode>
                <c:ptCount val="5"/>
                <c:pt idx="0">
                  <c:v>1053541.9449999998</c:v>
                </c:pt>
                <c:pt idx="1">
                  <c:v>1089761.618</c:v>
                </c:pt>
                <c:pt idx="2">
                  <c:v>1125339.7690000001</c:v>
                </c:pt>
                <c:pt idx="3">
                  <c:v>1157346.8050000002</c:v>
                </c:pt>
                <c:pt idx="4">
                  <c:v>1175382.406</c:v>
                </c:pt>
              </c:numCache>
            </c:numRef>
          </c:val>
          <c:extLst>
            <c:ext xmlns:c16="http://schemas.microsoft.com/office/drawing/2014/chart" uri="{C3380CC4-5D6E-409C-BE32-E72D297353CC}">
              <c16:uniqueId val="{00000004-7A0A-4DC7-BE8F-AAA332C86704}"/>
            </c:ext>
          </c:extLst>
        </c:ser>
        <c:ser>
          <c:idx val="5"/>
          <c:order val="5"/>
          <c:tx>
            <c:strRef>
              <c:f>BLMK!$H$98</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FCB65D0D-FA62-40EC-AA55-BAE62868F82F}"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7A0A-4DC7-BE8F-AAA332C86704}"/>
                </c:ext>
              </c:extLst>
            </c:dLbl>
            <c:dLbl>
              <c:idx val="1"/>
              <c:tx>
                <c:rich>
                  <a:bodyPr/>
                  <a:lstStyle/>
                  <a:p>
                    <a:fld id="{061284F7-8E00-47A7-ABC1-09BB333A5B83}"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7A0A-4DC7-BE8F-AAA332C86704}"/>
                </c:ext>
              </c:extLst>
            </c:dLbl>
            <c:dLbl>
              <c:idx val="2"/>
              <c:tx>
                <c:rich>
                  <a:bodyPr/>
                  <a:lstStyle/>
                  <a:p>
                    <a:fld id="{5F8DBB7B-ADEC-4A73-94AE-52F88E85C439}"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7A0A-4DC7-BE8F-AAA332C86704}"/>
                </c:ext>
              </c:extLst>
            </c:dLbl>
            <c:dLbl>
              <c:idx val="3"/>
              <c:tx>
                <c:rich>
                  <a:bodyPr/>
                  <a:lstStyle/>
                  <a:p>
                    <a:fld id="{180BD253-D795-475E-AA8C-1E06B8A4BDCA}"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7A0A-4DC7-BE8F-AAA332C86704}"/>
                </c:ext>
              </c:extLst>
            </c:dLbl>
            <c:dLbl>
              <c:idx val="4"/>
              <c:tx>
                <c:rich>
                  <a:bodyPr/>
                  <a:lstStyle/>
                  <a:p>
                    <a:fld id="{137C3EB3-53D4-4815-88BE-916915393550}"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7A0A-4DC7-BE8F-AAA332C86704}"/>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BLMK!$B$99:$B$103</c:f>
              <c:numCache>
                <c:formatCode>General</c:formatCode>
                <c:ptCount val="5"/>
                <c:pt idx="0">
                  <c:v>2025</c:v>
                </c:pt>
                <c:pt idx="1">
                  <c:v>2030</c:v>
                </c:pt>
                <c:pt idx="2">
                  <c:v>2035</c:v>
                </c:pt>
                <c:pt idx="3">
                  <c:v>2040</c:v>
                </c:pt>
                <c:pt idx="4">
                  <c:v>2043</c:v>
                </c:pt>
              </c:numCache>
            </c:numRef>
          </c:cat>
          <c:val>
            <c:numRef>
              <c:f>BLMK!$H$99:$H$103</c:f>
              <c:numCache>
                <c:formatCode>_-* #,##0_-;\-* #,##0_-;_-* "-"??_-;_-@_-</c:formatCode>
                <c:ptCount val="5"/>
                <c:pt idx="0">
                  <c:v>1046839.1086467316</c:v>
                </c:pt>
                <c:pt idx="1">
                  <c:v>1106159.9741342796</c:v>
                </c:pt>
                <c:pt idx="2">
                  <c:v>1172361.2822208554</c:v>
                </c:pt>
                <c:pt idx="3">
                  <c:v>1240763.5432245876</c:v>
                </c:pt>
                <c:pt idx="4">
                  <c:v>1278422.7050461913</c:v>
                </c:pt>
              </c:numCache>
            </c:numRef>
          </c:val>
          <c:extLst>
            <c:ext xmlns:c15="http://schemas.microsoft.com/office/drawing/2012/chart" uri="{02D57815-91ED-43cb-92C2-25804820EDAC}">
              <c15:datalabelsRange>
                <c15:f>BLMK!$I$99:$I$103</c15:f>
                <c15:dlblRangeCache>
                  <c:ptCount val="5"/>
                  <c:pt idx="0">
                    <c:v>-1%</c:v>
                  </c:pt>
                  <c:pt idx="1">
                    <c:v>1%</c:v>
                  </c:pt>
                  <c:pt idx="2">
                    <c:v>4%</c:v>
                  </c:pt>
                  <c:pt idx="3">
                    <c:v>7%</c:v>
                  </c:pt>
                  <c:pt idx="4">
                    <c:v>8%</c:v>
                  </c:pt>
                </c15:dlblRangeCache>
              </c15:datalabelsRange>
            </c:ext>
            <c:ext xmlns:c16="http://schemas.microsoft.com/office/drawing/2014/chart" uri="{C3380CC4-5D6E-409C-BE32-E72D297353CC}">
              <c16:uniqueId val="{0000000A-7A0A-4DC7-BE8F-AAA332C86704}"/>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BLMK!$C$98</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BLMK!$B$99:$B$103</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BLMK!$C$99:$C$103</c15:sqref>
                        </c15:formulaRef>
                      </c:ext>
                    </c:extLst>
                    <c:numCache>
                      <c:formatCode>_-* #,##0_-;\-* #,##0_-;_-* "-"??_-;_-@_-</c:formatCode>
                      <c:ptCount val="5"/>
                      <c:pt idx="0">
                        <c:v>524865.08699999994</c:v>
                      </c:pt>
                      <c:pt idx="1">
                        <c:v>544548.14800000004</c:v>
                      </c:pt>
                      <c:pt idx="2">
                        <c:v>563953.53600000008</c:v>
                      </c:pt>
                      <c:pt idx="3">
                        <c:v>581666.91200000001</c:v>
                      </c:pt>
                      <c:pt idx="4">
                        <c:v>591759.75699999998</c:v>
                      </c:pt>
                    </c:numCache>
                  </c:numRef>
                </c:val>
                <c:extLst>
                  <c:ext xmlns:c16="http://schemas.microsoft.com/office/drawing/2014/chart" uri="{C3380CC4-5D6E-409C-BE32-E72D297353CC}">
                    <c16:uniqueId val="{00000000-7A0A-4DC7-BE8F-AAA332C86704}"/>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BLMK!$D$98</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BLMK!$B$99:$B$103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BLMK!$D$99:$D$103</c15:sqref>
                        </c15:formulaRef>
                      </c:ext>
                    </c:extLst>
                    <c:numCache>
                      <c:formatCode>_-* #,##0_-;\-* #,##0_-;_-* "-"??_-;_-@_-</c:formatCode>
                      <c:ptCount val="5"/>
                      <c:pt idx="0">
                        <c:v>519520.13424411503</c:v>
                      </c:pt>
                      <c:pt idx="1">
                        <c:v>550164.53726550704</c:v>
                      </c:pt>
                      <c:pt idx="2">
                        <c:v>583950.3070285446</c:v>
                      </c:pt>
                      <c:pt idx="3">
                        <c:v>618873.0477445646</c:v>
                      </c:pt>
                      <c:pt idx="4">
                        <c:v>638216.14734383381</c:v>
                      </c:pt>
                    </c:numCache>
                  </c:numRef>
                </c:val>
                <c:extLst xmlns:c15="http://schemas.microsoft.com/office/drawing/2012/chart">
                  <c:ext xmlns:c16="http://schemas.microsoft.com/office/drawing/2014/chart" uri="{C3380CC4-5D6E-409C-BE32-E72D297353CC}">
                    <c16:uniqueId val="{00000001-7A0A-4DC7-BE8F-AAA332C86704}"/>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BLMK!$E$98</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BLMK!$B$99:$B$103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BLMK!$E$99:$E$103</c15:sqref>
                        </c15:formulaRef>
                      </c:ext>
                    </c:extLst>
                    <c:numCache>
                      <c:formatCode>_-* #,##0_-;\-* #,##0_-;_-* "-"??_-;_-@_-</c:formatCode>
                      <c:ptCount val="5"/>
                      <c:pt idx="0">
                        <c:v>528676.85700000008</c:v>
                      </c:pt>
                      <c:pt idx="1">
                        <c:v>545213.46900000004</c:v>
                      </c:pt>
                      <c:pt idx="2">
                        <c:v>561386.23499999999</c:v>
                      </c:pt>
                      <c:pt idx="3">
                        <c:v>575679.89399999997</c:v>
                      </c:pt>
                      <c:pt idx="4">
                        <c:v>583622.64800000004</c:v>
                      </c:pt>
                    </c:numCache>
                  </c:numRef>
                </c:val>
                <c:extLst xmlns:c15="http://schemas.microsoft.com/office/drawing/2012/chart">
                  <c:ext xmlns:c16="http://schemas.microsoft.com/office/drawing/2014/chart" uri="{C3380CC4-5D6E-409C-BE32-E72D297353CC}">
                    <c16:uniqueId val="{00000002-7A0A-4DC7-BE8F-AAA332C86704}"/>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BLMK!$F$98</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BLMK!$B$99:$B$103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BLMK!$F$99:$F$103</c15:sqref>
                        </c15:formulaRef>
                      </c:ext>
                    </c:extLst>
                    <c:numCache>
                      <c:formatCode>_-* #,##0_-;\-* #,##0_-;_-* "-"??_-;_-@_-</c:formatCode>
                      <c:ptCount val="5"/>
                      <c:pt idx="0">
                        <c:v>527318.9744026165</c:v>
                      </c:pt>
                      <c:pt idx="1">
                        <c:v>555995.43686877261</c:v>
                      </c:pt>
                      <c:pt idx="2">
                        <c:v>588410.97519231075</c:v>
                      </c:pt>
                      <c:pt idx="3">
                        <c:v>621890.49548002309</c:v>
                      </c:pt>
                      <c:pt idx="4">
                        <c:v>640206.55770235742</c:v>
                      </c:pt>
                    </c:numCache>
                  </c:numRef>
                </c:val>
                <c:extLst xmlns:c15="http://schemas.microsoft.com/office/drawing/2012/chart">
                  <c:ext xmlns:c16="http://schemas.microsoft.com/office/drawing/2014/chart" uri="{C3380CC4-5D6E-409C-BE32-E72D297353CC}">
                    <c16:uniqueId val="{00000003-7A0A-4DC7-BE8F-AAA332C86704}"/>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Under 18s</a:t>
            </a:r>
          </a:p>
        </c:rich>
      </c:tx>
      <c:overlay val="0"/>
      <c:spPr>
        <a:noFill/>
        <a:ln>
          <a:noFill/>
        </a:ln>
        <a:effectLst/>
      </c:spPr>
    </c:title>
    <c:autoTitleDeleted val="0"/>
    <c:plotArea>
      <c:layout/>
      <c:barChart>
        <c:barDir val="col"/>
        <c:grouping val="clustered"/>
        <c:varyColors val="0"/>
        <c:ser>
          <c:idx val="4"/>
          <c:order val="4"/>
          <c:tx>
            <c:strRef>
              <c:f>BLMK!$G$119</c:f>
              <c:strCache>
                <c:ptCount val="1"/>
                <c:pt idx="0">
                  <c:v> ONS Projection </c:v>
                </c:pt>
              </c:strCache>
            </c:strRef>
          </c:tx>
          <c:spPr>
            <a:solidFill>
              <a:srgbClr val="92D050"/>
            </a:solidFill>
            <a:ln>
              <a:noFill/>
            </a:ln>
            <a:effectLst/>
          </c:spPr>
          <c:invertIfNegative val="0"/>
          <c:cat>
            <c:numRef>
              <c:f>BLMK!$B$120:$B$124</c:f>
              <c:numCache>
                <c:formatCode>General</c:formatCode>
                <c:ptCount val="5"/>
                <c:pt idx="0">
                  <c:v>2025</c:v>
                </c:pt>
                <c:pt idx="1">
                  <c:v>2030</c:v>
                </c:pt>
                <c:pt idx="2">
                  <c:v>2035</c:v>
                </c:pt>
                <c:pt idx="3">
                  <c:v>2040</c:v>
                </c:pt>
                <c:pt idx="4">
                  <c:v>2043</c:v>
                </c:pt>
              </c:numCache>
            </c:numRef>
          </c:cat>
          <c:val>
            <c:numRef>
              <c:f>BLMK!$G$120:$G$124</c:f>
              <c:numCache>
                <c:formatCode>_-* #,##0_-;\-* #,##0_-;_-* "-"??_-;_-@_-</c:formatCode>
                <c:ptCount val="5"/>
                <c:pt idx="0">
                  <c:v>242120.291</c:v>
                </c:pt>
                <c:pt idx="1">
                  <c:v>235706.50400000002</c:v>
                </c:pt>
                <c:pt idx="2">
                  <c:v>230505.65699999998</c:v>
                </c:pt>
                <c:pt idx="3">
                  <c:v>228263.86699999994</c:v>
                </c:pt>
                <c:pt idx="4">
                  <c:v>229854.95700000002</c:v>
                </c:pt>
              </c:numCache>
            </c:numRef>
          </c:val>
          <c:extLst>
            <c:ext xmlns:c16="http://schemas.microsoft.com/office/drawing/2014/chart" uri="{C3380CC4-5D6E-409C-BE32-E72D297353CC}">
              <c16:uniqueId val="{00000004-0E1B-474B-9065-4001D84EB8DD}"/>
            </c:ext>
          </c:extLst>
        </c:ser>
        <c:ser>
          <c:idx val="5"/>
          <c:order val="5"/>
          <c:tx>
            <c:strRef>
              <c:f>BLMK!$H$119</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D06695C2-5E05-467E-A79E-55841377DABA}"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0E1B-474B-9065-4001D84EB8DD}"/>
                </c:ext>
              </c:extLst>
            </c:dLbl>
            <c:dLbl>
              <c:idx val="1"/>
              <c:tx>
                <c:rich>
                  <a:bodyPr/>
                  <a:lstStyle/>
                  <a:p>
                    <a:fld id="{9E8A2EC1-E8D4-491F-965F-F09A25571D49}"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E1B-474B-9065-4001D84EB8DD}"/>
                </c:ext>
              </c:extLst>
            </c:dLbl>
            <c:dLbl>
              <c:idx val="2"/>
              <c:tx>
                <c:rich>
                  <a:bodyPr/>
                  <a:lstStyle/>
                  <a:p>
                    <a:fld id="{67BFF2B2-A127-44E2-8546-F48180368BF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E1B-474B-9065-4001D84EB8DD}"/>
                </c:ext>
              </c:extLst>
            </c:dLbl>
            <c:dLbl>
              <c:idx val="3"/>
              <c:tx>
                <c:rich>
                  <a:bodyPr/>
                  <a:lstStyle/>
                  <a:p>
                    <a:fld id="{CC7F511F-5092-4F2D-A06F-0A96498F585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0E1B-474B-9065-4001D84EB8DD}"/>
                </c:ext>
              </c:extLst>
            </c:dLbl>
            <c:dLbl>
              <c:idx val="4"/>
              <c:tx>
                <c:rich>
                  <a:bodyPr/>
                  <a:lstStyle/>
                  <a:p>
                    <a:fld id="{92BEE4F9-CA57-48BD-81F7-31B41134341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E1B-474B-9065-4001D84EB8DD}"/>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BLMK!$B$120:$B$124</c:f>
              <c:numCache>
                <c:formatCode>General</c:formatCode>
                <c:ptCount val="5"/>
                <c:pt idx="0">
                  <c:v>2025</c:v>
                </c:pt>
                <c:pt idx="1">
                  <c:v>2030</c:v>
                </c:pt>
                <c:pt idx="2">
                  <c:v>2035</c:v>
                </c:pt>
                <c:pt idx="3">
                  <c:v>2040</c:v>
                </c:pt>
                <c:pt idx="4">
                  <c:v>2043</c:v>
                </c:pt>
              </c:numCache>
            </c:numRef>
          </c:cat>
          <c:val>
            <c:numRef>
              <c:f>BLMK!$H$120:$H$124</c:f>
              <c:numCache>
                <c:formatCode>_-* #,##0_-;\-* #,##0_-;_-* "-"??_-;_-@_-</c:formatCode>
                <c:ptCount val="5"/>
                <c:pt idx="0">
                  <c:v>243716.37382686883</c:v>
                </c:pt>
                <c:pt idx="1">
                  <c:v>248167.20494063655</c:v>
                </c:pt>
                <c:pt idx="2">
                  <c:v>255026.06836006982</c:v>
                </c:pt>
                <c:pt idx="3">
                  <c:v>267268.68968504935</c:v>
                </c:pt>
                <c:pt idx="4">
                  <c:v>275507.40399595862</c:v>
                </c:pt>
              </c:numCache>
            </c:numRef>
          </c:val>
          <c:extLst>
            <c:ext xmlns:c15="http://schemas.microsoft.com/office/drawing/2012/chart" uri="{02D57815-91ED-43cb-92C2-25804820EDAC}">
              <c15:datalabelsRange>
                <c15:f>BLMK!$I$120:$I$124</c15:f>
                <c15:dlblRangeCache>
                  <c:ptCount val="5"/>
                  <c:pt idx="0">
                    <c:v>1%</c:v>
                  </c:pt>
                  <c:pt idx="1">
                    <c:v>5%</c:v>
                  </c:pt>
                  <c:pt idx="2">
                    <c:v>10%</c:v>
                  </c:pt>
                  <c:pt idx="3">
                    <c:v>15%</c:v>
                  </c:pt>
                  <c:pt idx="4">
                    <c:v>17%</c:v>
                  </c:pt>
                </c15:dlblRangeCache>
              </c15:datalabelsRange>
            </c:ext>
            <c:ext xmlns:c16="http://schemas.microsoft.com/office/drawing/2014/chart" uri="{C3380CC4-5D6E-409C-BE32-E72D297353CC}">
              <c16:uniqueId val="{0000000A-0E1B-474B-9065-4001D84EB8DD}"/>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BLMK!$C$119</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BLMK!$B$120:$B$124</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BLMK!$C$120:$C$124</c15:sqref>
                        </c15:formulaRef>
                      </c:ext>
                    </c:extLst>
                    <c:numCache>
                      <c:formatCode>_-* #,##0_-;\-* #,##0_-;_-* "-"??_-;_-@_-</c:formatCode>
                      <c:ptCount val="5"/>
                      <c:pt idx="0">
                        <c:v>124435.44099999999</c:v>
                      </c:pt>
                      <c:pt idx="1">
                        <c:v>121231.16600000001</c:v>
                      </c:pt>
                      <c:pt idx="2">
                        <c:v>118625.25499999998</c:v>
                      </c:pt>
                      <c:pt idx="3">
                        <c:v>117597.057</c:v>
                      </c:pt>
                      <c:pt idx="4">
                        <c:v>118405.61299999997</c:v>
                      </c:pt>
                    </c:numCache>
                  </c:numRef>
                </c:val>
                <c:extLst>
                  <c:ext xmlns:c16="http://schemas.microsoft.com/office/drawing/2014/chart" uri="{C3380CC4-5D6E-409C-BE32-E72D297353CC}">
                    <c16:uniqueId val="{00000000-0E1B-474B-9065-4001D84EB8DD}"/>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BLMK!$D$119</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BLMK!$B$120:$B$124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BLMK!$D$120:$D$124</c15:sqref>
                        </c15:formulaRef>
                      </c:ext>
                    </c:extLst>
                    <c:numCache>
                      <c:formatCode>_-* #,##0_-;\-* #,##0_-;_-* "-"??_-;_-@_-</c:formatCode>
                      <c:ptCount val="5"/>
                      <c:pt idx="0">
                        <c:v>125148.06166428655</c:v>
                      </c:pt>
                      <c:pt idx="1">
                        <c:v>127444.4733112299</c:v>
                      </c:pt>
                      <c:pt idx="2">
                        <c:v>130941.92806797223</c:v>
                      </c:pt>
                      <c:pt idx="3">
                        <c:v>137219.33882337334</c:v>
                      </c:pt>
                      <c:pt idx="4">
                        <c:v>141450.1431490932</c:v>
                      </c:pt>
                    </c:numCache>
                  </c:numRef>
                </c:val>
                <c:extLst xmlns:c15="http://schemas.microsoft.com/office/drawing/2012/chart">
                  <c:ext xmlns:c16="http://schemas.microsoft.com/office/drawing/2014/chart" uri="{C3380CC4-5D6E-409C-BE32-E72D297353CC}">
                    <c16:uniqueId val="{00000001-0E1B-474B-9065-4001D84EB8D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BLMK!$E$119</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BLMK!$B$120:$B$124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BLMK!$E$120:$E$124</c15:sqref>
                        </c15:formulaRef>
                      </c:ext>
                    </c:extLst>
                    <c:numCache>
                      <c:formatCode>_-* #,##0_-;\-* #,##0_-;_-* "-"??_-;_-@_-</c:formatCode>
                      <c:ptCount val="5"/>
                      <c:pt idx="0">
                        <c:v>117684.84900000002</c:v>
                      </c:pt>
                      <c:pt idx="1">
                        <c:v>114475.33900000001</c:v>
                      </c:pt>
                      <c:pt idx="2">
                        <c:v>111880.40600000002</c:v>
                      </c:pt>
                      <c:pt idx="3">
                        <c:v>110666.81499999997</c:v>
                      </c:pt>
                      <c:pt idx="4">
                        <c:v>111449.35</c:v>
                      </c:pt>
                    </c:numCache>
                  </c:numRef>
                </c:val>
                <c:extLst xmlns:c15="http://schemas.microsoft.com/office/drawing/2012/chart">
                  <c:ext xmlns:c16="http://schemas.microsoft.com/office/drawing/2014/chart" uri="{C3380CC4-5D6E-409C-BE32-E72D297353CC}">
                    <c16:uniqueId val="{00000002-0E1B-474B-9065-4001D84EB8D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BLMK!$F$119</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BLMK!$B$120:$B$124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BLMK!$F$120:$F$124</c15:sqref>
                        </c15:formulaRef>
                      </c:ext>
                    </c:extLst>
                    <c:numCache>
                      <c:formatCode>_-* #,##0_-;\-* #,##0_-;_-* "-"??_-;_-@_-</c:formatCode>
                      <c:ptCount val="5"/>
                      <c:pt idx="0">
                        <c:v>118568.31216258225</c:v>
                      </c:pt>
                      <c:pt idx="1">
                        <c:v>120722.73162940664</c:v>
                      </c:pt>
                      <c:pt idx="2">
                        <c:v>124084.14029209758</c:v>
                      </c:pt>
                      <c:pt idx="3">
                        <c:v>130049.35086167598</c:v>
                      </c:pt>
                      <c:pt idx="4">
                        <c:v>134057.26084686542</c:v>
                      </c:pt>
                    </c:numCache>
                  </c:numRef>
                </c:val>
                <c:extLst xmlns:c15="http://schemas.microsoft.com/office/drawing/2012/chart">
                  <c:ext xmlns:c16="http://schemas.microsoft.com/office/drawing/2014/chart" uri="{C3380CC4-5D6E-409C-BE32-E72D297353CC}">
                    <c16:uniqueId val="{00000003-0E1B-474B-9065-4001D84EB8DD}"/>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65 and Over</a:t>
            </a:r>
          </a:p>
        </c:rich>
      </c:tx>
      <c:overlay val="0"/>
      <c:spPr>
        <a:noFill/>
        <a:ln>
          <a:noFill/>
        </a:ln>
        <a:effectLst/>
      </c:spPr>
    </c:title>
    <c:autoTitleDeleted val="0"/>
    <c:plotArea>
      <c:layout/>
      <c:barChart>
        <c:barDir val="col"/>
        <c:grouping val="clustered"/>
        <c:varyColors val="0"/>
        <c:ser>
          <c:idx val="4"/>
          <c:order val="4"/>
          <c:tx>
            <c:strRef>
              <c:f>BLMK!$G$112</c:f>
              <c:strCache>
                <c:ptCount val="1"/>
                <c:pt idx="0">
                  <c:v> ONS Projection </c:v>
                </c:pt>
              </c:strCache>
            </c:strRef>
          </c:tx>
          <c:spPr>
            <a:solidFill>
              <a:srgbClr val="92D050"/>
            </a:solidFill>
            <a:ln>
              <a:noFill/>
            </a:ln>
            <a:effectLst/>
          </c:spPr>
          <c:invertIfNegative val="0"/>
          <c:cat>
            <c:numRef>
              <c:f>BLMK!$B$113:$B$117</c:f>
              <c:numCache>
                <c:formatCode>General</c:formatCode>
                <c:ptCount val="5"/>
                <c:pt idx="0">
                  <c:v>2025</c:v>
                </c:pt>
                <c:pt idx="1">
                  <c:v>2030</c:v>
                </c:pt>
                <c:pt idx="2">
                  <c:v>2035</c:v>
                </c:pt>
                <c:pt idx="3">
                  <c:v>2040</c:v>
                </c:pt>
                <c:pt idx="4">
                  <c:v>2043</c:v>
                </c:pt>
              </c:numCache>
            </c:numRef>
          </c:cat>
          <c:val>
            <c:numRef>
              <c:f>BLMK!$G$113:$G$117</c:f>
              <c:numCache>
                <c:formatCode>_-* #,##0_-;\-* #,##0_-;_-* "-"??_-;_-@_-</c:formatCode>
                <c:ptCount val="5"/>
                <c:pt idx="0">
                  <c:v>164382.39600000001</c:v>
                </c:pt>
                <c:pt idx="1">
                  <c:v>183798.65399999998</c:v>
                </c:pt>
                <c:pt idx="2">
                  <c:v>201704.79899999994</c:v>
                </c:pt>
                <c:pt idx="3">
                  <c:v>214583.29599999997</c:v>
                </c:pt>
                <c:pt idx="4">
                  <c:v>220450.25599999996</c:v>
                </c:pt>
              </c:numCache>
            </c:numRef>
          </c:val>
          <c:extLst>
            <c:ext xmlns:c16="http://schemas.microsoft.com/office/drawing/2014/chart" uri="{C3380CC4-5D6E-409C-BE32-E72D297353CC}">
              <c16:uniqueId val="{00000004-B39B-4A48-B217-AEF90EEBC561}"/>
            </c:ext>
          </c:extLst>
        </c:ser>
        <c:ser>
          <c:idx val="5"/>
          <c:order val="5"/>
          <c:tx>
            <c:strRef>
              <c:f>BLMK!$H$112</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5D8A9A6F-5D25-432B-A0BF-6CA12C02C3D9}"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B39B-4A48-B217-AEF90EEBC561}"/>
                </c:ext>
              </c:extLst>
            </c:dLbl>
            <c:dLbl>
              <c:idx val="1"/>
              <c:tx>
                <c:rich>
                  <a:bodyPr/>
                  <a:lstStyle/>
                  <a:p>
                    <a:fld id="{12B09C6F-E9C1-4386-92EA-37AE156A1CDB}"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B39B-4A48-B217-AEF90EEBC561}"/>
                </c:ext>
              </c:extLst>
            </c:dLbl>
            <c:dLbl>
              <c:idx val="2"/>
              <c:tx>
                <c:rich>
                  <a:bodyPr/>
                  <a:lstStyle/>
                  <a:p>
                    <a:fld id="{93DE3072-9EC4-4C23-BA09-72DC0FC3ABB5}"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B39B-4A48-B217-AEF90EEBC561}"/>
                </c:ext>
              </c:extLst>
            </c:dLbl>
            <c:dLbl>
              <c:idx val="3"/>
              <c:tx>
                <c:rich>
                  <a:bodyPr/>
                  <a:lstStyle/>
                  <a:p>
                    <a:fld id="{318992AD-D41B-4895-99F8-63214387FC07}"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B39B-4A48-B217-AEF90EEBC561}"/>
                </c:ext>
              </c:extLst>
            </c:dLbl>
            <c:dLbl>
              <c:idx val="4"/>
              <c:tx>
                <c:rich>
                  <a:bodyPr/>
                  <a:lstStyle/>
                  <a:p>
                    <a:fld id="{3A9FE849-D513-4ABA-8BDE-797168F6A88C}"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B39B-4A48-B217-AEF90EEBC561}"/>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BLMK!$B$113:$B$117</c:f>
              <c:numCache>
                <c:formatCode>General</c:formatCode>
                <c:ptCount val="5"/>
                <c:pt idx="0">
                  <c:v>2025</c:v>
                </c:pt>
                <c:pt idx="1">
                  <c:v>2030</c:v>
                </c:pt>
                <c:pt idx="2">
                  <c:v>2035</c:v>
                </c:pt>
                <c:pt idx="3">
                  <c:v>2040</c:v>
                </c:pt>
                <c:pt idx="4">
                  <c:v>2043</c:v>
                </c:pt>
              </c:numCache>
            </c:numRef>
          </c:cat>
          <c:val>
            <c:numRef>
              <c:f>BLMK!$H$113:$H$117</c:f>
              <c:numCache>
                <c:formatCode>_-* #,##0_-;\-* #,##0_-;_-* "-"??_-;_-@_-</c:formatCode>
                <c:ptCount val="5"/>
                <c:pt idx="0">
                  <c:v>168698.69207899299</c:v>
                </c:pt>
                <c:pt idx="1">
                  <c:v>196129.97320121253</c:v>
                </c:pt>
                <c:pt idx="2">
                  <c:v>224027.93049286085</c:v>
                </c:pt>
                <c:pt idx="3">
                  <c:v>247111.68108866375</c:v>
                </c:pt>
                <c:pt idx="4">
                  <c:v>258234.48613070144</c:v>
                </c:pt>
              </c:numCache>
            </c:numRef>
          </c:val>
          <c:extLst>
            <c:ext xmlns:c15="http://schemas.microsoft.com/office/drawing/2012/chart" uri="{02D57815-91ED-43cb-92C2-25804820EDAC}">
              <c15:datalabelsRange>
                <c15:f>BLMK!$I$113:$I$117</c15:f>
                <c15:dlblRangeCache>
                  <c:ptCount val="5"/>
                  <c:pt idx="0">
                    <c:v>3%</c:v>
                  </c:pt>
                  <c:pt idx="1">
                    <c:v>6%</c:v>
                  </c:pt>
                  <c:pt idx="2">
                    <c:v>10%</c:v>
                  </c:pt>
                  <c:pt idx="3">
                    <c:v>13%</c:v>
                  </c:pt>
                  <c:pt idx="4">
                    <c:v>15%</c:v>
                  </c:pt>
                </c15:dlblRangeCache>
              </c15:datalabelsRange>
            </c:ext>
            <c:ext xmlns:c16="http://schemas.microsoft.com/office/drawing/2014/chart" uri="{C3380CC4-5D6E-409C-BE32-E72D297353CC}">
              <c16:uniqueId val="{0000000A-B39B-4A48-B217-AEF90EEBC561}"/>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BLMK!$C$112</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BLMK!$B$113:$B$117</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BLMK!$C$113:$C$117</c15:sqref>
                        </c15:formulaRef>
                      </c:ext>
                    </c:extLst>
                    <c:numCache>
                      <c:formatCode>_-* #,##0_-;\-* #,##0_-;_-* "-"??_-;_-@_-</c:formatCode>
                      <c:ptCount val="5"/>
                      <c:pt idx="0">
                        <c:v>75701.025999999998</c:v>
                      </c:pt>
                      <c:pt idx="1">
                        <c:v>84632.553000000014</c:v>
                      </c:pt>
                      <c:pt idx="2">
                        <c:v>92677.00499999999</c:v>
                      </c:pt>
                      <c:pt idx="3">
                        <c:v>98370.160000000033</c:v>
                      </c:pt>
                      <c:pt idx="4">
                        <c:v>101081.97999999998</c:v>
                      </c:pt>
                    </c:numCache>
                  </c:numRef>
                </c:val>
                <c:extLst>
                  <c:ext xmlns:c16="http://schemas.microsoft.com/office/drawing/2014/chart" uri="{C3380CC4-5D6E-409C-BE32-E72D297353CC}">
                    <c16:uniqueId val="{00000000-B39B-4A48-B217-AEF90EEBC561}"/>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BLMK!$D$112</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BLMK!$B$113:$B$117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BLMK!$D$113:$D$117</c15:sqref>
                        </c15:formulaRef>
                      </c:ext>
                    </c:extLst>
                    <c:numCache>
                      <c:formatCode>_-* #,##0_-;\-* #,##0_-;_-* "-"??_-;_-@_-</c:formatCode>
                      <c:ptCount val="5"/>
                      <c:pt idx="0">
                        <c:v>78116.083114543086</c:v>
                      </c:pt>
                      <c:pt idx="1">
                        <c:v>91214.306965291296</c:v>
                      </c:pt>
                      <c:pt idx="2">
                        <c:v>104416.75074341</c:v>
                      </c:pt>
                      <c:pt idx="3">
                        <c:v>115225.26378835077</c:v>
                      </c:pt>
                      <c:pt idx="4">
                        <c:v>120498.65187584839</c:v>
                      </c:pt>
                    </c:numCache>
                  </c:numRef>
                </c:val>
                <c:extLst xmlns:c15="http://schemas.microsoft.com/office/drawing/2012/chart">
                  <c:ext xmlns:c16="http://schemas.microsoft.com/office/drawing/2014/chart" uri="{C3380CC4-5D6E-409C-BE32-E72D297353CC}">
                    <c16:uniqueId val="{00000001-B39B-4A48-B217-AEF90EEBC561}"/>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BLMK!$E$112</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BLMK!$B$113:$B$117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BLMK!$E$113:$E$117</c15:sqref>
                        </c15:formulaRef>
                      </c:ext>
                    </c:extLst>
                    <c:numCache>
                      <c:formatCode>_-* #,##0_-;\-* #,##0_-;_-* "-"??_-;_-@_-</c:formatCode>
                      <c:ptCount val="5"/>
                      <c:pt idx="0">
                        <c:v>88681.365999999995</c:v>
                      </c:pt>
                      <c:pt idx="1">
                        <c:v>99166.107000000018</c:v>
                      </c:pt>
                      <c:pt idx="2">
                        <c:v>109027.80499999999</c:v>
                      </c:pt>
                      <c:pt idx="3">
                        <c:v>116213.139</c:v>
                      </c:pt>
                      <c:pt idx="4">
                        <c:v>119368.27799999999</c:v>
                      </c:pt>
                    </c:numCache>
                  </c:numRef>
                </c:val>
                <c:extLst xmlns:c15="http://schemas.microsoft.com/office/drawing/2012/chart">
                  <c:ext xmlns:c16="http://schemas.microsoft.com/office/drawing/2014/chart" uri="{C3380CC4-5D6E-409C-BE32-E72D297353CC}">
                    <c16:uniqueId val="{00000002-B39B-4A48-B217-AEF90EEBC561}"/>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BLMK!$F$112</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BLMK!$B$113:$B$117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BLMK!$F$113:$F$117</c15:sqref>
                        </c15:formulaRef>
                      </c:ext>
                    </c:extLst>
                    <c:numCache>
                      <c:formatCode>_-* #,##0_-;\-* #,##0_-;_-* "-"??_-;_-@_-</c:formatCode>
                      <c:ptCount val="5"/>
                      <c:pt idx="0">
                        <c:v>90582.60896444993</c:v>
                      </c:pt>
                      <c:pt idx="1">
                        <c:v>104915.66623592126</c:v>
                      </c:pt>
                      <c:pt idx="2">
                        <c:v>119611.17974945085</c:v>
                      </c:pt>
                      <c:pt idx="3">
                        <c:v>131886.41730031295</c:v>
                      </c:pt>
                      <c:pt idx="4">
                        <c:v>137735.83425485305</c:v>
                      </c:pt>
                    </c:numCache>
                  </c:numRef>
                </c:val>
                <c:extLst xmlns:c15="http://schemas.microsoft.com/office/drawing/2012/chart">
                  <c:ext xmlns:c16="http://schemas.microsoft.com/office/drawing/2014/chart" uri="{C3380CC4-5D6E-409C-BE32-E72D297353CC}">
                    <c16:uniqueId val="{00000003-B39B-4A48-B217-AEF90EEBC561}"/>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Under 18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4"/>
          <c:order val="0"/>
          <c:tx>
            <c:strRef>
              <c:f>Bedford!$G$119</c:f>
              <c:strCache>
                <c:ptCount val="1"/>
                <c:pt idx="0">
                  <c:v> ONS Projection </c:v>
                </c:pt>
              </c:strCache>
            </c:strRef>
          </c:tx>
          <c:spPr>
            <a:solidFill>
              <a:srgbClr val="92D050"/>
            </a:solidFill>
            <a:ln>
              <a:noFill/>
            </a:ln>
            <a:effectLst/>
          </c:spPr>
          <c:invertIfNegative val="0"/>
          <c:cat>
            <c:numRef>
              <c:f>Bedford!$B$120:$B$124</c:f>
              <c:numCache>
                <c:formatCode>General</c:formatCode>
                <c:ptCount val="5"/>
                <c:pt idx="0">
                  <c:v>2025</c:v>
                </c:pt>
                <c:pt idx="1">
                  <c:v>2030</c:v>
                </c:pt>
                <c:pt idx="2">
                  <c:v>2035</c:v>
                </c:pt>
                <c:pt idx="3">
                  <c:v>2040</c:v>
                </c:pt>
                <c:pt idx="4">
                  <c:v>2043</c:v>
                </c:pt>
              </c:numCache>
            </c:numRef>
          </c:cat>
          <c:val>
            <c:numRef>
              <c:f>Bedford!$G$120:$G$124</c:f>
              <c:numCache>
                <c:formatCode>_-* #,##0_-;\-* #,##0_-;_-* "-"??_-;_-@_-</c:formatCode>
                <c:ptCount val="5"/>
                <c:pt idx="0">
                  <c:v>43227.644999999997</c:v>
                </c:pt>
                <c:pt idx="1">
                  <c:v>42652.884999999987</c:v>
                </c:pt>
                <c:pt idx="2">
                  <c:v>42161.714999999997</c:v>
                </c:pt>
                <c:pt idx="3">
                  <c:v>41927.014999999999</c:v>
                </c:pt>
                <c:pt idx="4">
                  <c:v>42337.927000000011</c:v>
                </c:pt>
              </c:numCache>
            </c:numRef>
          </c:val>
          <c:extLst>
            <c:ext xmlns:c16="http://schemas.microsoft.com/office/drawing/2014/chart" uri="{C3380CC4-5D6E-409C-BE32-E72D297353CC}">
              <c16:uniqueId val="{00000004-43CF-4B2A-8C22-C03965B72CA9}"/>
            </c:ext>
          </c:extLst>
        </c:ser>
        <c:ser>
          <c:idx val="5"/>
          <c:order val="1"/>
          <c:tx>
            <c:strRef>
              <c:f>Bedford!$H$119</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A4426652-A62C-4E01-8D6D-37B0A3F63471}"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43CF-4B2A-8C22-C03965B72CA9}"/>
                </c:ext>
              </c:extLst>
            </c:dLbl>
            <c:dLbl>
              <c:idx val="1"/>
              <c:tx>
                <c:rich>
                  <a:bodyPr/>
                  <a:lstStyle/>
                  <a:p>
                    <a:fld id="{1C3CA4AB-961C-41BA-97BF-B47F6C82A591}"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43CF-4B2A-8C22-C03965B72CA9}"/>
                </c:ext>
              </c:extLst>
            </c:dLbl>
            <c:dLbl>
              <c:idx val="2"/>
              <c:tx>
                <c:rich>
                  <a:bodyPr/>
                  <a:lstStyle/>
                  <a:p>
                    <a:fld id="{68DED6F6-DF04-4DCF-9E02-51E2B2A10EC3}"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43CF-4B2A-8C22-C03965B72CA9}"/>
                </c:ext>
              </c:extLst>
            </c:dLbl>
            <c:dLbl>
              <c:idx val="3"/>
              <c:tx>
                <c:rich>
                  <a:bodyPr/>
                  <a:lstStyle/>
                  <a:p>
                    <a:fld id="{D907095E-A885-4F80-A7E5-6B915EAF201B}"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43CF-4B2A-8C22-C03965B72CA9}"/>
                </c:ext>
              </c:extLst>
            </c:dLbl>
            <c:dLbl>
              <c:idx val="4"/>
              <c:tx>
                <c:rich>
                  <a:bodyPr/>
                  <a:lstStyle/>
                  <a:p>
                    <a:fld id="{927AAA5C-B71F-478E-B36E-C6017B4C12C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43CF-4B2A-8C22-C03965B72CA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numRef>
              <c:f>Bedford!$B$120:$B$124</c:f>
              <c:numCache>
                <c:formatCode>General</c:formatCode>
                <c:ptCount val="5"/>
                <c:pt idx="0">
                  <c:v>2025</c:v>
                </c:pt>
                <c:pt idx="1">
                  <c:v>2030</c:v>
                </c:pt>
                <c:pt idx="2">
                  <c:v>2035</c:v>
                </c:pt>
                <c:pt idx="3">
                  <c:v>2040</c:v>
                </c:pt>
                <c:pt idx="4">
                  <c:v>2043</c:v>
                </c:pt>
              </c:numCache>
            </c:numRef>
          </c:cat>
          <c:val>
            <c:numRef>
              <c:f>Bedford!$H$120:$H$124</c:f>
              <c:numCache>
                <c:formatCode>_-* #,##0_-;\-* #,##0_-;_-* "-"??_-;_-@_-</c:formatCode>
                <c:ptCount val="5"/>
                <c:pt idx="0">
                  <c:v>43041.352116670219</c:v>
                </c:pt>
                <c:pt idx="1">
                  <c:v>43295.124274209309</c:v>
                </c:pt>
                <c:pt idx="2">
                  <c:v>44726.502095740616</c:v>
                </c:pt>
                <c:pt idx="3">
                  <c:v>47536.247032587657</c:v>
                </c:pt>
                <c:pt idx="4">
                  <c:v>49329.384933607791</c:v>
                </c:pt>
              </c:numCache>
            </c:numRef>
          </c:val>
          <c:extLst>
            <c:ext xmlns:c15="http://schemas.microsoft.com/office/drawing/2012/chart" uri="{02D57815-91ED-43cb-92C2-25804820EDAC}">
              <c15:datalabelsRange>
                <c15:f>Bedford!$I$120:$I$124</c15:f>
                <c15:dlblRangeCache>
                  <c:ptCount val="5"/>
                  <c:pt idx="0">
                    <c:v>0%</c:v>
                  </c:pt>
                  <c:pt idx="1">
                    <c:v>1%</c:v>
                  </c:pt>
                  <c:pt idx="2">
                    <c:v>6%</c:v>
                  </c:pt>
                  <c:pt idx="3">
                    <c:v>12%</c:v>
                  </c:pt>
                  <c:pt idx="4">
                    <c:v>14%</c:v>
                  </c:pt>
                </c15:dlblRangeCache>
              </c15:datalabelsRange>
            </c:ext>
            <c:ext xmlns:c16="http://schemas.microsoft.com/office/drawing/2014/chart" uri="{C3380CC4-5D6E-409C-BE32-E72D297353CC}">
              <c16:uniqueId val="{0000000A-43CF-4B2A-8C22-C03965B72CA9}"/>
            </c:ext>
          </c:extLst>
        </c:ser>
        <c:dLbls>
          <c:showLegendKey val="0"/>
          <c:showVal val="0"/>
          <c:showCatName val="0"/>
          <c:showSerName val="0"/>
          <c:showPercent val="0"/>
          <c:showBubbleSize val="0"/>
        </c:dLbls>
        <c:gapWidth val="219"/>
        <c:overlap val="-27"/>
        <c:axId val="2110893215"/>
        <c:axId val="2110897055"/>
      </c:barChart>
      <c:catAx>
        <c:axId val="2110893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897055"/>
        <c:crosses val="autoZero"/>
        <c:auto val="1"/>
        <c:lblAlgn val="ctr"/>
        <c:lblOffset val="100"/>
        <c:noMultiLvlLbl val="0"/>
      </c:catAx>
      <c:valAx>
        <c:axId val="211089705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893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65 and Over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4"/>
          <c:order val="0"/>
          <c:tx>
            <c:strRef>
              <c:f>Bedford!$G$112</c:f>
              <c:strCache>
                <c:ptCount val="1"/>
                <c:pt idx="0">
                  <c:v> ONS Projection </c:v>
                </c:pt>
              </c:strCache>
            </c:strRef>
          </c:tx>
          <c:spPr>
            <a:solidFill>
              <a:srgbClr val="92D050"/>
            </a:solidFill>
            <a:ln>
              <a:noFill/>
            </a:ln>
            <a:effectLst/>
          </c:spPr>
          <c:invertIfNegative val="0"/>
          <c:cat>
            <c:numRef>
              <c:f>Bedford!$B$113:$B$117</c:f>
              <c:numCache>
                <c:formatCode>General</c:formatCode>
                <c:ptCount val="5"/>
                <c:pt idx="0">
                  <c:v>2025</c:v>
                </c:pt>
                <c:pt idx="1">
                  <c:v>2030</c:v>
                </c:pt>
                <c:pt idx="2">
                  <c:v>2035</c:v>
                </c:pt>
                <c:pt idx="3">
                  <c:v>2040</c:v>
                </c:pt>
                <c:pt idx="4">
                  <c:v>2043</c:v>
                </c:pt>
              </c:numCache>
            </c:numRef>
          </c:cat>
          <c:val>
            <c:numRef>
              <c:f>Bedford!$G$113:$G$117</c:f>
              <c:numCache>
                <c:formatCode>_-* #,##0_-;\-* #,##0_-;_-* "-"??_-;_-@_-</c:formatCode>
                <c:ptCount val="5"/>
                <c:pt idx="0">
                  <c:v>33946.024999999994</c:v>
                </c:pt>
                <c:pt idx="1">
                  <c:v>38123.682999999997</c:v>
                </c:pt>
                <c:pt idx="2">
                  <c:v>42360.06900000001</c:v>
                </c:pt>
                <c:pt idx="3">
                  <c:v>45370.947000000015</c:v>
                </c:pt>
                <c:pt idx="4">
                  <c:v>46748.430999999997</c:v>
                </c:pt>
              </c:numCache>
            </c:numRef>
          </c:val>
          <c:extLst>
            <c:ext xmlns:c16="http://schemas.microsoft.com/office/drawing/2014/chart" uri="{C3380CC4-5D6E-409C-BE32-E72D297353CC}">
              <c16:uniqueId val="{00000004-DAE0-46EE-8C48-F740B84C98F7}"/>
            </c:ext>
          </c:extLst>
        </c:ser>
        <c:ser>
          <c:idx val="5"/>
          <c:order val="1"/>
          <c:tx>
            <c:strRef>
              <c:f>Bedford!$H$112</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E7B0310D-7F0C-4CEA-91A6-ECDAFA7960EC}"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DAE0-46EE-8C48-F740B84C98F7}"/>
                </c:ext>
              </c:extLst>
            </c:dLbl>
            <c:dLbl>
              <c:idx val="1"/>
              <c:tx>
                <c:rich>
                  <a:bodyPr/>
                  <a:lstStyle/>
                  <a:p>
                    <a:fld id="{34524350-1FE5-4CB0-89CE-5C3279716568}"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DAE0-46EE-8C48-F740B84C98F7}"/>
                </c:ext>
              </c:extLst>
            </c:dLbl>
            <c:dLbl>
              <c:idx val="2"/>
              <c:tx>
                <c:rich>
                  <a:bodyPr/>
                  <a:lstStyle/>
                  <a:p>
                    <a:fld id="{288F55F1-FFFF-480B-9C43-27F5AECEC1C5}"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DAE0-46EE-8C48-F740B84C98F7}"/>
                </c:ext>
              </c:extLst>
            </c:dLbl>
            <c:dLbl>
              <c:idx val="3"/>
              <c:tx>
                <c:rich>
                  <a:bodyPr/>
                  <a:lstStyle/>
                  <a:p>
                    <a:fld id="{AE74A3A6-41B9-4587-945B-85CD7F13AD26}"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DAE0-46EE-8C48-F740B84C98F7}"/>
                </c:ext>
              </c:extLst>
            </c:dLbl>
            <c:dLbl>
              <c:idx val="4"/>
              <c:tx>
                <c:rich>
                  <a:bodyPr/>
                  <a:lstStyle/>
                  <a:p>
                    <a:fld id="{904EF354-98CC-4C7D-A547-00CDFC46B82C}"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DAE0-46EE-8C48-F740B84C98F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numRef>
              <c:f>Bedford!$B$113:$B$117</c:f>
              <c:numCache>
                <c:formatCode>General</c:formatCode>
                <c:ptCount val="5"/>
                <c:pt idx="0">
                  <c:v>2025</c:v>
                </c:pt>
                <c:pt idx="1">
                  <c:v>2030</c:v>
                </c:pt>
                <c:pt idx="2">
                  <c:v>2035</c:v>
                </c:pt>
                <c:pt idx="3">
                  <c:v>2040</c:v>
                </c:pt>
                <c:pt idx="4">
                  <c:v>2043</c:v>
                </c:pt>
              </c:numCache>
            </c:numRef>
          </c:cat>
          <c:val>
            <c:numRef>
              <c:f>Bedford!$H$113:$H$117</c:f>
              <c:numCache>
                <c:formatCode>_-* #,##0_-;\-* #,##0_-;_-* "-"??_-;_-@_-</c:formatCode>
                <c:ptCount val="5"/>
                <c:pt idx="0">
                  <c:v>34434.856382750528</c:v>
                </c:pt>
                <c:pt idx="1">
                  <c:v>39825.250880241074</c:v>
                </c:pt>
                <c:pt idx="2">
                  <c:v>45933.794452255643</c:v>
                </c:pt>
                <c:pt idx="3">
                  <c:v>51174.843714206545</c:v>
                </c:pt>
                <c:pt idx="4">
                  <c:v>53612.426606045781</c:v>
                </c:pt>
              </c:numCache>
            </c:numRef>
          </c:val>
          <c:extLst>
            <c:ext xmlns:c15="http://schemas.microsoft.com/office/drawing/2012/chart" uri="{02D57815-91ED-43cb-92C2-25804820EDAC}">
              <c15:datalabelsRange>
                <c15:f>Bedford!$I$113:$I$117</c15:f>
                <c15:dlblRangeCache>
                  <c:ptCount val="5"/>
                  <c:pt idx="0">
                    <c:v>1%</c:v>
                  </c:pt>
                  <c:pt idx="1">
                    <c:v>4%</c:v>
                  </c:pt>
                  <c:pt idx="2">
                    <c:v>8%</c:v>
                  </c:pt>
                  <c:pt idx="3">
                    <c:v>11%</c:v>
                  </c:pt>
                  <c:pt idx="4">
                    <c:v>13%</c:v>
                  </c:pt>
                </c15:dlblRangeCache>
              </c15:datalabelsRange>
            </c:ext>
            <c:ext xmlns:c16="http://schemas.microsoft.com/office/drawing/2014/chart" uri="{C3380CC4-5D6E-409C-BE32-E72D297353CC}">
              <c16:uniqueId val="{0000000A-DAE0-46EE-8C48-F740B84C98F7}"/>
            </c:ext>
          </c:extLst>
        </c:ser>
        <c:dLbls>
          <c:showLegendKey val="0"/>
          <c:showVal val="0"/>
          <c:showCatName val="0"/>
          <c:showSerName val="0"/>
          <c:showPercent val="0"/>
          <c:showBubbleSize val="0"/>
        </c:dLbls>
        <c:gapWidth val="219"/>
        <c:overlap val="-27"/>
        <c:axId val="2115393967"/>
        <c:axId val="2115396847"/>
      </c:barChart>
      <c:catAx>
        <c:axId val="2115393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5396847"/>
        <c:crosses val="autoZero"/>
        <c:auto val="1"/>
        <c:lblAlgn val="ctr"/>
        <c:lblOffset val="100"/>
        <c:noMultiLvlLbl val="0"/>
      </c:catAx>
      <c:valAx>
        <c:axId val="2115396847"/>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5393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All Ages</a:t>
            </a:r>
          </a:p>
        </c:rich>
      </c:tx>
      <c:overlay val="0"/>
      <c:spPr>
        <a:noFill/>
        <a:ln>
          <a:noFill/>
        </a:ln>
        <a:effectLst/>
      </c:spPr>
    </c:title>
    <c:autoTitleDeleted val="0"/>
    <c:plotArea>
      <c:layout/>
      <c:barChart>
        <c:barDir val="col"/>
        <c:grouping val="clustered"/>
        <c:varyColors val="0"/>
        <c:ser>
          <c:idx val="4"/>
          <c:order val="0"/>
          <c:tx>
            <c:strRef>
              <c:f>'Central Beds'!$G$98</c:f>
              <c:strCache>
                <c:ptCount val="1"/>
                <c:pt idx="0">
                  <c:v> ONS Projection </c:v>
                </c:pt>
              </c:strCache>
            </c:strRef>
          </c:tx>
          <c:spPr>
            <a:solidFill>
              <a:srgbClr val="92D050"/>
            </a:solidFill>
            <a:ln>
              <a:noFill/>
            </a:ln>
            <a:effectLst/>
          </c:spPr>
          <c:invertIfNegative val="0"/>
          <c:cat>
            <c:numRef>
              <c:f>'Central Beds'!$B$99:$B$103</c:f>
              <c:numCache>
                <c:formatCode>General</c:formatCode>
                <c:ptCount val="5"/>
                <c:pt idx="0">
                  <c:v>2025</c:v>
                </c:pt>
                <c:pt idx="1">
                  <c:v>2030</c:v>
                </c:pt>
                <c:pt idx="2">
                  <c:v>2035</c:v>
                </c:pt>
                <c:pt idx="3">
                  <c:v>2040</c:v>
                </c:pt>
                <c:pt idx="4">
                  <c:v>2043</c:v>
                </c:pt>
              </c:numCache>
            </c:numRef>
          </c:cat>
          <c:val>
            <c:numRef>
              <c:f>'Central Beds'!$G$99:$G$103</c:f>
              <c:numCache>
                <c:formatCode>_-* #,##0_-;\-* #,##0_-;_-* "-"??_-;_-@_-</c:formatCode>
                <c:ptCount val="5"/>
                <c:pt idx="0">
                  <c:v>318327.94400000002</c:v>
                </c:pt>
                <c:pt idx="1">
                  <c:v>338006.50400000002</c:v>
                </c:pt>
                <c:pt idx="2">
                  <c:v>354802.223</c:v>
                </c:pt>
                <c:pt idx="3">
                  <c:v>369093.25099999999</c:v>
                </c:pt>
                <c:pt idx="4">
                  <c:v>376826.08</c:v>
                </c:pt>
              </c:numCache>
            </c:numRef>
          </c:val>
          <c:extLst>
            <c:ext xmlns:c16="http://schemas.microsoft.com/office/drawing/2014/chart" uri="{C3380CC4-5D6E-409C-BE32-E72D297353CC}">
              <c16:uniqueId val="{00000004-4023-4529-BA5E-289082CE0602}"/>
            </c:ext>
          </c:extLst>
        </c:ser>
        <c:ser>
          <c:idx val="5"/>
          <c:order val="1"/>
          <c:tx>
            <c:strRef>
              <c:f>'Central Beds'!$H$98</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96299C27-8D4A-449A-A68C-639087D45AF6}"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4023-4529-BA5E-289082CE0602}"/>
                </c:ext>
              </c:extLst>
            </c:dLbl>
            <c:dLbl>
              <c:idx val="1"/>
              <c:tx>
                <c:rich>
                  <a:bodyPr/>
                  <a:lstStyle/>
                  <a:p>
                    <a:fld id="{6FF530D8-6160-476E-8806-0A5047C8C8FF}"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4023-4529-BA5E-289082CE0602}"/>
                </c:ext>
              </c:extLst>
            </c:dLbl>
            <c:dLbl>
              <c:idx val="2"/>
              <c:tx>
                <c:rich>
                  <a:bodyPr/>
                  <a:lstStyle/>
                  <a:p>
                    <a:fld id="{BA20F0E5-B232-409C-93CF-D3AEB0856DF9}"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4023-4529-BA5E-289082CE0602}"/>
                </c:ext>
              </c:extLst>
            </c:dLbl>
            <c:dLbl>
              <c:idx val="3"/>
              <c:tx>
                <c:rich>
                  <a:bodyPr/>
                  <a:lstStyle/>
                  <a:p>
                    <a:fld id="{7E863D35-F6AE-4FE3-8C5C-9B7277D5EBC9}"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4023-4529-BA5E-289082CE0602}"/>
                </c:ext>
              </c:extLst>
            </c:dLbl>
            <c:dLbl>
              <c:idx val="4"/>
              <c:tx>
                <c:rich>
                  <a:bodyPr/>
                  <a:lstStyle/>
                  <a:p>
                    <a:fld id="{21CE63B5-46A8-4435-9E4F-05E245D4A7D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4023-4529-BA5E-289082CE0602}"/>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'Central Beds'!$B$99:$B$103</c:f>
              <c:numCache>
                <c:formatCode>General</c:formatCode>
                <c:ptCount val="5"/>
                <c:pt idx="0">
                  <c:v>2025</c:v>
                </c:pt>
                <c:pt idx="1">
                  <c:v>2030</c:v>
                </c:pt>
                <c:pt idx="2">
                  <c:v>2035</c:v>
                </c:pt>
                <c:pt idx="3">
                  <c:v>2040</c:v>
                </c:pt>
                <c:pt idx="4">
                  <c:v>2043</c:v>
                </c:pt>
              </c:numCache>
            </c:numRef>
          </c:cat>
          <c:val>
            <c:numRef>
              <c:f>'Central Beds'!$H$99:$H$103</c:f>
              <c:numCache>
                <c:formatCode>_-* #,##0_-;\-* #,##0_-;_-* "-"??_-;_-@_-</c:formatCode>
                <c:ptCount val="5"/>
                <c:pt idx="0">
                  <c:v>315712.60421757353</c:v>
                </c:pt>
                <c:pt idx="1">
                  <c:v>339722.32971845218</c:v>
                </c:pt>
                <c:pt idx="2">
                  <c:v>363195.21278744494</c:v>
                </c:pt>
                <c:pt idx="3">
                  <c:v>386343.99876466492</c:v>
                </c:pt>
                <c:pt idx="4">
                  <c:v>400258.27679808647</c:v>
                </c:pt>
              </c:numCache>
            </c:numRef>
          </c:val>
          <c:extLst>
            <c:ext xmlns:c15="http://schemas.microsoft.com/office/drawing/2012/chart" uri="{02D57815-91ED-43cb-92C2-25804820EDAC}">
              <c15:datalabelsRange>
                <c15:f>'Central Beds'!$I$99:$I$103</c15:f>
                <c15:dlblRangeCache>
                  <c:ptCount val="5"/>
                  <c:pt idx="0">
                    <c:v>-1%</c:v>
                  </c:pt>
                  <c:pt idx="1">
                    <c:v>1%</c:v>
                  </c:pt>
                  <c:pt idx="2">
                    <c:v>2%</c:v>
                  </c:pt>
                  <c:pt idx="3">
                    <c:v>4%</c:v>
                  </c:pt>
                  <c:pt idx="4">
                    <c:v>6%</c:v>
                  </c:pt>
                </c15:dlblRangeCache>
              </c15:datalabelsRange>
            </c:ext>
            <c:ext xmlns:c16="http://schemas.microsoft.com/office/drawing/2014/chart" uri="{C3380CC4-5D6E-409C-BE32-E72D297353CC}">
              <c16:uniqueId val="{0000000A-4023-4529-BA5E-289082CE0602}"/>
            </c:ext>
          </c:extLst>
        </c:ser>
        <c:dLbls>
          <c:showLegendKey val="0"/>
          <c:showVal val="0"/>
          <c:showCatName val="0"/>
          <c:showSerName val="0"/>
          <c:showPercent val="0"/>
          <c:showBubbleSize val="0"/>
        </c:dLbls>
        <c:gapWidth val="219"/>
        <c:overlap val="-27"/>
        <c:axId val="2120121695"/>
        <c:axId val="2120131775"/>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Under 18s</a:t>
            </a:r>
          </a:p>
        </c:rich>
      </c:tx>
      <c:overlay val="0"/>
      <c:spPr>
        <a:noFill/>
        <a:ln>
          <a:noFill/>
        </a:ln>
        <a:effectLst/>
      </c:spPr>
    </c:title>
    <c:autoTitleDeleted val="0"/>
    <c:plotArea>
      <c:layout/>
      <c:barChart>
        <c:barDir val="col"/>
        <c:grouping val="clustered"/>
        <c:varyColors val="0"/>
        <c:ser>
          <c:idx val="4"/>
          <c:order val="4"/>
          <c:tx>
            <c:strRef>
              <c:f>'Central Beds'!$G$119</c:f>
              <c:strCache>
                <c:ptCount val="1"/>
                <c:pt idx="0">
                  <c:v> ONS Projection </c:v>
                </c:pt>
              </c:strCache>
            </c:strRef>
          </c:tx>
          <c:spPr>
            <a:solidFill>
              <a:srgbClr val="92D050"/>
            </a:solidFill>
            <a:ln>
              <a:noFill/>
            </a:ln>
            <a:effectLst/>
          </c:spPr>
          <c:invertIfNegative val="0"/>
          <c:cat>
            <c:numRef>
              <c:f>'Central Beds'!$B$120:$B$124</c:f>
              <c:numCache>
                <c:formatCode>General</c:formatCode>
                <c:ptCount val="5"/>
                <c:pt idx="0">
                  <c:v>2025</c:v>
                </c:pt>
                <c:pt idx="1">
                  <c:v>2030</c:v>
                </c:pt>
                <c:pt idx="2">
                  <c:v>2035</c:v>
                </c:pt>
                <c:pt idx="3">
                  <c:v>2040</c:v>
                </c:pt>
                <c:pt idx="4">
                  <c:v>2043</c:v>
                </c:pt>
              </c:numCache>
            </c:numRef>
          </c:cat>
          <c:val>
            <c:numRef>
              <c:f>'Central Beds'!$G$120:$G$124</c:f>
              <c:numCache>
                <c:formatCode>_-* #,##0_-;\-* #,##0_-;_-* "-"??_-;_-@_-</c:formatCode>
                <c:ptCount val="5"/>
                <c:pt idx="0">
                  <c:v>68722.857000000004</c:v>
                </c:pt>
                <c:pt idx="1">
                  <c:v>70219.923999999985</c:v>
                </c:pt>
                <c:pt idx="2">
                  <c:v>70794.400000000009</c:v>
                </c:pt>
                <c:pt idx="3">
                  <c:v>71250.483999999997</c:v>
                </c:pt>
                <c:pt idx="4">
                  <c:v>72182.035000000003</c:v>
                </c:pt>
              </c:numCache>
            </c:numRef>
          </c:val>
          <c:extLst>
            <c:ext xmlns:c16="http://schemas.microsoft.com/office/drawing/2014/chart" uri="{C3380CC4-5D6E-409C-BE32-E72D297353CC}">
              <c16:uniqueId val="{00000004-D4C3-4BFF-8E16-048E78729978}"/>
            </c:ext>
          </c:extLst>
        </c:ser>
        <c:ser>
          <c:idx val="5"/>
          <c:order val="5"/>
          <c:tx>
            <c:strRef>
              <c:f>'Central Beds'!$H$119</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D501AB6D-D4FD-4C7E-9945-1BE6E052DE86}"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D4C3-4BFF-8E16-048E78729978}"/>
                </c:ext>
              </c:extLst>
            </c:dLbl>
            <c:dLbl>
              <c:idx val="1"/>
              <c:tx>
                <c:rich>
                  <a:bodyPr/>
                  <a:lstStyle/>
                  <a:p>
                    <a:fld id="{1CC868D8-4EC8-45A6-8FA8-F206F502D567}"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D4C3-4BFF-8E16-048E78729978}"/>
                </c:ext>
              </c:extLst>
            </c:dLbl>
            <c:dLbl>
              <c:idx val="2"/>
              <c:tx>
                <c:rich>
                  <a:bodyPr/>
                  <a:lstStyle/>
                  <a:p>
                    <a:fld id="{4CAC2B69-E0E2-4B0D-BFD9-11308EAA8747}"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D4C3-4BFF-8E16-048E78729978}"/>
                </c:ext>
              </c:extLst>
            </c:dLbl>
            <c:dLbl>
              <c:idx val="3"/>
              <c:tx>
                <c:rich>
                  <a:bodyPr/>
                  <a:lstStyle/>
                  <a:p>
                    <a:fld id="{A8A6A916-25BC-4281-8DCA-6C76FFC9E9FD}"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D4C3-4BFF-8E16-048E78729978}"/>
                </c:ext>
              </c:extLst>
            </c:dLbl>
            <c:dLbl>
              <c:idx val="4"/>
              <c:tx>
                <c:rich>
                  <a:bodyPr/>
                  <a:lstStyle/>
                  <a:p>
                    <a:fld id="{9FD4F608-903F-46F6-A341-B671C836CFD6}"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D4C3-4BFF-8E16-048E78729978}"/>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'Central Beds'!$B$120:$B$124</c:f>
              <c:numCache>
                <c:formatCode>General</c:formatCode>
                <c:ptCount val="5"/>
                <c:pt idx="0">
                  <c:v>2025</c:v>
                </c:pt>
                <c:pt idx="1">
                  <c:v>2030</c:v>
                </c:pt>
                <c:pt idx="2">
                  <c:v>2035</c:v>
                </c:pt>
                <c:pt idx="3">
                  <c:v>2040</c:v>
                </c:pt>
                <c:pt idx="4">
                  <c:v>2043</c:v>
                </c:pt>
              </c:numCache>
            </c:numRef>
          </c:cat>
          <c:val>
            <c:numRef>
              <c:f>'Central Beds'!$H$120:$H$124</c:f>
              <c:numCache>
                <c:formatCode>_-* #,##0_-;\-* #,##0_-;_-* "-"??_-;_-@_-</c:formatCode>
                <c:ptCount val="5"/>
                <c:pt idx="0">
                  <c:v>68782.147249541624</c:v>
                </c:pt>
                <c:pt idx="1">
                  <c:v>71945.544458449353</c:v>
                </c:pt>
                <c:pt idx="2">
                  <c:v>74610.050357870903</c:v>
                </c:pt>
                <c:pt idx="3">
                  <c:v>78212.17297439299</c:v>
                </c:pt>
                <c:pt idx="4">
                  <c:v>80987.933921345219</c:v>
                </c:pt>
              </c:numCache>
            </c:numRef>
          </c:val>
          <c:extLst>
            <c:ext xmlns:c15="http://schemas.microsoft.com/office/drawing/2012/chart" uri="{02D57815-91ED-43cb-92C2-25804820EDAC}">
              <c15:datalabelsRange>
                <c15:f>'Central Beds'!$I$120:$I$124</c15:f>
                <c15:dlblRangeCache>
                  <c:ptCount val="5"/>
                  <c:pt idx="0">
                    <c:v>0%</c:v>
                  </c:pt>
                  <c:pt idx="1">
                    <c:v>2%</c:v>
                  </c:pt>
                  <c:pt idx="2">
                    <c:v>5%</c:v>
                  </c:pt>
                  <c:pt idx="3">
                    <c:v>9%</c:v>
                  </c:pt>
                  <c:pt idx="4">
                    <c:v>11%</c:v>
                  </c:pt>
                </c15:dlblRangeCache>
              </c15:datalabelsRange>
            </c:ext>
            <c:ext xmlns:c16="http://schemas.microsoft.com/office/drawing/2014/chart" uri="{C3380CC4-5D6E-409C-BE32-E72D297353CC}">
              <c16:uniqueId val="{0000000A-D4C3-4BFF-8E16-048E78729978}"/>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'Central Beds'!$C$119</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'Central Beds'!$B$120:$B$124</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'Central Beds'!$C$120:$C$124</c15:sqref>
                        </c15:formulaRef>
                      </c:ext>
                    </c:extLst>
                    <c:numCache>
                      <c:formatCode>_-* #,##0_-;\-* #,##0_-;_-* "-"??_-;_-@_-</c:formatCode>
                      <c:ptCount val="5"/>
                      <c:pt idx="0">
                        <c:v>35320.957999999999</c:v>
                      </c:pt>
                      <c:pt idx="1">
                        <c:v>36242.127</c:v>
                      </c:pt>
                      <c:pt idx="2">
                        <c:v>36676.678</c:v>
                      </c:pt>
                      <c:pt idx="3">
                        <c:v>36905.180999999997</c:v>
                      </c:pt>
                      <c:pt idx="4">
                        <c:v>37382.983</c:v>
                      </c:pt>
                    </c:numCache>
                  </c:numRef>
                </c:val>
                <c:extLst>
                  <c:ext xmlns:c16="http://schemas.microsoft.com/office/drawing/2014/chart" uri="{C3380CC4-5D6E-409C-BE32-E72D297353CC}">
                    <c16:uniqueId val="{00000000-D4C3-4BFF-8E16-048E78729978}"/>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'Central Beds'!$D$119</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'Central Beds'!$B$120:$B$124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'Central Beds'!$D$120:$D$124</c15:sqref>
                        </c15:formulaRef>
                      </c:ext>
                    </c:extLst>
                    <c:numCache>
                      <c:formatCode>_-* #,##0_-;\-* #,##0_-;_-* "-"??_-;_-@_-</c:formatCode>
                      <c:ptCount val="5"/>
                      <c:pt idx="0">
                        <c:v>35289.174058168559</c:v>
                      </c:pt>
                      <c:pt idx="1">
                        <c:v>36964.513934908195</c:v>
                      </c:pt>
                      <c:pt idx="2">
                        <c:v>38390.502486392063</c:v>
                      </c:pt>
                      <c:pt idx="3">
                        <c:v>40166.591002640125</c:v>
                      </c:pt>
                      <c:pt idx="4">
                        <c:v>41592.276310991525</c:v>
                      </c:pt>
                    </c:numCache>
                  </c:numRef>
                </c:val>
                <c:extLst xmlns:c15="http://schemas.microsoft.com/office/drawing/2012/chart">
                  <c:ext xmlns:c16="http://schemas.microsoft.com/office/drawing/2014/chart" uri="{C3380CC4-5D6E-409C-BE32-E72D297353CC}">
                    <c16:uniqueId val="{00000001-D4C3-4BFF-8E16-048E7872997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'Central Beds'!$E$119</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'Central Beds'!$B$120:$B$124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'Central Beds'!$E$120:$E$124</c15:sqref>
                        </c15:formulaRef>
                      </c:ext>
                    </c:extLst>
                    <c:numCache>
                      <c:formatCode>_-* #,##0_-;\-* #,##0_-;_-* "-"??_-;_-@_-</c:formatCode>
                      <c:ptCount val="5"/>
                      <c:pt idx="0">
                        <c:v>33401.896999999997</c:v>
                      </c:pt>
                      <c:pt idx="1">
                        <c:v>33977.796999999999</c:v>
                      </c:pt>
                      <c:pt idx="2">
                        <c:v>34117.720999999998</c:v>
                      </c:pt>
                      <c:pt idx="3">
                        <c:v>34345.303</c:v>
                      </c:pt>
                      <c:pt idx="4">
                        <c:v>34799.054000000004</c:v>
                      </c:pt>
                    </c:numCache>
                  </c:numRef>
                </c:val>
                <c:extLst xmlns:c15="http://schemas.microsoft.com/office/drawing/2012/chart">
                  <c:ext xmlns:c16="http://schemas.microsoft.com/office/drawing/2014/chart" uri="{C3380CC4-5D6E-409C-BE32-E72D297353CC}">
                    <c16:uniqueId val="{00000002-D4C3-4BFF-8E16-048E7872997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'Central Beds'!$F$119</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'Central Beds'!$B$120:$B$124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'Central Beds'!$F$120:$F$124</c15:sqref>
                        </c15:formulaRef>
                      </c:ext>
                    </c:extLst>
                    <c:numCache>
                      <c:formatCode>_-* #,##0_-;\-* #,##0_-;_-* "-"??_-;_-@_-</c:formatCode>
                      <c:ptCount val="5"/>
                      <c:pt idx="0">
                        <c:v>33492.973191373065</c:v>
                      </c:pt>
                      <c:pt idx="1">
                        <c:v>34981.030523541165</c:v>
                      </c:pt>
                      <c:pt idx="2">
                        <c:v>36219.547871478855</c:v>
                      </c:pt>
                      <c:pt idx="3">
                        <c:v>38045.581971752865</c:v>
                      </c:pt>
                      <c:pt idx="4">
                        <c:v>39395.657610353708</c:v>
                      </c:pt>
                    </c:numCache>
                  </c:numRef>
                </c:val>
                <c:extLst xmlns:c15="http://schemas.microsoft.com/office/drawing/2012/chart">
                  <c:ext xmlns:c16="http://schemas.microsoft.com/office/drawing/2014/chart" uri="{C3380CC4-5D6E-409C-BE32-E72D297353CC}">
                    <c16:uniqueId val="{00000003-D4C3-4BFF-8E16-048E78729978}"/>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majorUnit val="20000"/>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65 and over</a:t>
            </a:r>
          </a:p>
        </c:rich>
      </c:tx>
      <c:overlay val="0"/>
      <c:spPr>
        <a:noFill/>
        <a:ln>
          <a:noFill/>
        </a:ln>
        <a:effectLst/>
      </c:spPr>
    </c:title>
    <c:autoTitleDeleted val="0"/>
    <c:plotArea>
      <c:layout/>
      <c:barChart>
        <c:barDir val="col"/>
        <c:grouping val="clustered"/>
        <c:varyColors val="0"/>
        <c:ser>
          <c:idx val="4"/>
          <c:order val="4"/>
          <c:tx>
            <c:strRef>
              <c:f>'Central Beds'!$G$112</c:f>
              <c:strCache>
                <c:ptCount val="1"/>
                <c:pt idx="0">
                  <c:v> ONS Projection </c:v>
                </c:pt>
              </c:strCache>
            </c:strRef>
          </c:tx>
          <c:spPr>
            <a:solidFill>
              <a:srgbClr val="92D050"/>
            </a:solidFill>
            <a:ln>
              <a:noFill/>
            </a:ln>
            <a:effectLst/>
          </c:spPr>
          <c:invertIfNegative val="0"/>
          <c:cat>
            <c:numRef>
              <c:f>'Central Beds'!$B$113:$B$117</c:f>
              <c:numCache>
                <c:formatCode>General</c:formatCode>
                <c:ptCount val="5"/>
                <c:pt idx="0">
                  <c:v>2025</c:v>
                </c:pt>
                <c:pt idx="1">
                  <c:v>2030</c:v>
                </c:pt>
                <c:pt idx="2">
                  <c:v>2035</c:v>
                </c:pt>
                <c:pt idx="3">
                  <c:v>2040</c:v>
                </c:pt>
                <c:pt idx="4">
                  <c:v>2043</c:v>
                </c:pt>
              </c:numCache>
            </c:numRef>
          </c:cat>
          <c:val>
            <c:numRef>
              <c:f>'Central Beds'!$G$113:$G$117</c:f>
              <c:numCache>
                <c:formatCode>_-* #,##0_-;\-* #,##0_-;_-* "-"??_-;_-@_-</c:formatCode>
                <c:ptCount val="5"/>
                <c:pt idx="0">
                  <c:v>58334.527000000002</c:v>
                </c:pt>
                <c:pt idx="1">
                  <c:v>65617.23599999999</c:v>
                </c:pt>
                <c:pt idx="2">
                  <c:v>71697.803000000014</c:v>
                </c:pt>
                <c:pt idx="3">
                  <c:v>75755.921999999991</c:v>
                </c:pt>
                <c:pt idx="4">
                  <c:v>77402.270999999979</c:v>
                </c:pt>
              </c:numCache>
            </c:numRef>
          </c:val>
          <c:extLst>
            <c:ext xmlns:c16="http://schemas.microsoft.com/office/drawing/2014/chart" uri="{C3380CC4-5D6E-409C-BE32-E72D297353CC}">
              <c16:uniqueId val="{00000004-30C0-4AAD-A9F6-C437B7A7F3B3}"/>
            </c:ext>
          </c:extLst>
        </c:ser>
        <c:ser>
          <c:idx val="5"/>
          <c:order val="5"/>
          <c:tx>
            <c:strRef>
              <c:f>'Central Beds'!$H$112</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82E9DA85-DA14-4236-8705-E73D173200DF}"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30C0-4AAD-A9F6-C437B7A7F3B3}"/>
                </c:ext>
              </c:extLst>
            </c:dLbl>
            <c:dLbl>
              <c:idx val="1"/>
              <c:tx>
                <c:rich>
                  <a:bodyPr/>
                  <a:lstStyle/>
                  <a:p>
                    <a:fld id="{42D0791C-782D-4112-BC30-2C04E45C491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30C0-4AAD-A9F6-C437B7A7F3B3}"/>
                </c:ext>
              </c:extLst>
            </c:dLbl>
            <c:dLbl>
              <c:idx val="2"/>
              <c:tx>
                <c:rich>
                  <a:bodyPr/>
                  <a:lstStyle/>
                  <a:p>
                    <a:fld id="{09079013-454B-499A-96B0-7FA2F2F2DF2D}"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30C0-4AAD-A9F6-C437B7A7F3B3}"/>
                </c:ext>
              </c:extLst>
            </c:dLbl>
            <c:dLbl>
              <c:idx val="3"/>
              <c:tx>
                <c:rich>
                  <a:bodyPr/>
                  <a:lstStyle/>
                  <a:p>
                    <a:fld id="{00947813-52F2-46A8-92F4-116C1A86773C}"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30C0-4AAD-A9F6-C437B7A7F3B3}"/>
                </c:ext>
              </c:extLst>
            </c:dLbl>
            <c:dLbl>
              <c:idx val="4"/>
              <c:tx>
                <c:rich>
                  <a:bodyPr/>
                  <a:lstStyle/>
                  <a:p>
                    <a:fld id="{5D6CAF1A-B749-4DBC-923C-6F67D063D7F1}"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30C0-4AAD-A9F6-C437B7A7F3B3}"/>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'Central Beds'!$B$113:$B$117</c:f>
              <c:numCache>
                <c:formatCode>General</c:formatCode>
                <c:ptCount val="5"/>
                <c:pt idx="0">
                  <c:v>2025</c:v>
                </c:pt>
                <c:pt idx="1">
                  <c:v>2030</c:v>
                </c:pt>
                <c:pt idx="2">
                  <c:v>2035</c:v>
                </c:pt>
                <c:pt idx="3">
                  <c:v>2040</c:v>
                </c:pt>
                <c:pt idx="4">
                  <c:v>2043</c:v>
                </c:pt>
              </c:numCache>
            </c:numRef>
          </c:cat>
          <c:val>
            <c:numRef>
              <c:f>'Central Beds'!$H$113:$H$117</c:f>
              <c:numCache>
                <c:formatCode>_-* #,##0_-;\-* #,##0_-;_-* "-"??_-;_-@_-</c:formatCode>
                <c:ptCount val="5"/>
                <c:pt idx="0">
                  <c:v>59438.614858925248</c:v>
                </c:pt>
                <c:pt idx="1">
                  <c:v>69474.857593636421</c:v>
                </c:pt>
                <c:pt idx="2">
                  <c:v>78951.673485822539</c:v>
                </c:pt>
                <c:pt idx="3">
                  <c:v>86332.319127442126</c:v>
                </c:pt>
                <c:pt idx="4">
                  <c:v>89597.250369237983</c:v>
                </c:pt>
              </c:numCache>
            </c:numRef>
          </c:val>
          <c:extLst>
            <c:ext xmlns:c15="http://schemas.microsoft.com/office/drawing/2012/chart" uri="{02D57815-91ED-43cb-92C2-25804820EDAC}">
              <c15:datalabelsRange>
                <c15:f>'Central Beds'!$I$113:$I$117</c15:f>
                <c15:dlblRangeCache>
                  <c:ptCount val="5"/>
                  <c:pt idx="0">
                    <c:v>2%</c:v>
                  </c:pt>
                  <c:pt idx="1">
                    <c:v>6%</c:v>
                  </c:pt>
                  <c:pt idx="2">
                    <c:v>9%</c:v>
                  </c:pt>
                  <c:pt idx="3">
                    <c:v>12%</c:v>
                  </c:pt>
                  <c:pt idx="4">
                    <c:v>14%</c:v>
                  </c:pt>
                </c15:dlblRangeCache>
              </c15:datalabelsRange>
            </c:ext>
            <c:ext xmlns:c16="http://schemas.microsoft.com/office/drawing/2014/chart" uri="{C3380CC4-5D6E-409C-BE32-E72D297353CC}">
              <c16:uniqueId val="{0000000A-30C0-4AAD-A9F6-C437B7A7F3B3}"/>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'Central Beds'!$C$112</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'Central Beds'!$B$113:$B$117</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'Central Beds'!$C$113:$C$117</c15:sqref>
                        </c15:formulaRef>
                      </c:ext>
                    </c:extLst>
                    <c:numCache>
                      <c:formatCode>_-* #,##0_-;\-* #,##0_-;_-* "-"??_-;_-@_-</c:formatCode>
                      <c:ptCount val="5"/>
                      <c:pt idx="0">
                        <c:v>27101.146000000001</c:v>
                      </c:pt>
                      <c:pt idx="1">
                        <c:v>30404.430999999997</c:v>
                      </c:pt>
                      <c:pt idx="2">
                        <c:v>33028.053000000007</c:v>
                      </c:pt>
                      <c:pt idx="3">
                        <c:v>34715.555</c:v>
                      </c:pt>
                      <c:pt idx="4">
                        <c:v>35446.182999999997</c:v>
                      </c:pt>
                    </c:numCache>
                  </c:numRef>
                </c:val>
                <c:extLst>
                  <c:ext xmlns:c16="http://schemas.microsoft.com/office/drawing/2014/chart" uri="{C3380CC4-5D6E-409C-BE32-E72D297353CC}">
                    <c16:uniqueId val="{00000000-30C0-4AAD-A9F6-C437B7A7F3B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'Central Beds'!$D$112</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'Central Beds'!$B$113:$B$117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'Central Beds'!$D$113:$D$117</c15:sqref>
                        </c15:formulaRef>
                      </c:ext>
                    </c:extLst>
                    <c:numCache>
                      <c:formatCode>_-* #,##0_-;\-* #,##0_-;_-* "-"??_-;_-@_-</c:formatCode>
                      <c:ptCount val="5"/>
                      <c:pt idx="0">
                        <c:v>27847.010838696526</c:v>
                      </c:pt>
                      <c:pt idx="1">
                        <c:v>32680.548107425184</c:v>
                      </c:pt>
                      <c:pt idx="2">
                        <c:v>37134.935933837274</c:v>
                      </c:pt>
                      <c:pt idx="3">
                        <c:v>40572.228063230476</c:v>
                      </c:pt>
                      <c:pt idx="4">
                        <c:v>42116.277498931318</c:v>
                      </c:pt>
                    </c:numCache>
                  </c:numRef>
                </c:val>
                <c:extLst xmlns:c15="http://schemas.microsoft.com/office/drawing/2012/chart">
                  <c:ext xmlns:c16="http://schemas.microsoft.com/office/drawing/2014/chart" uri="{C3380CC4-5D6E-409C-BE32-E72D297353CC}">
                    <c16:uniqueId val="{00000001-30C0-4AAD-A9F6-C437B7A7F3B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'Central Beds'!$E$112</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'Central Beds'!$B$113:$B$117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'Central Beds'!$E$113:$E$117</c15:sqref>
                        </c15:formulaRef>
                      </c:ext>
                    </c:extLst>
                    <c:numCache>
                      <c:formatCode>_-* #,##0_-;\-* #,##0_-;_-* "-"??_-;_-@_-</c:formatCode>
                      <c:ptCount val="5"/>
                      <c:pt idx="0">
                        <c:v>31233.378000000004</c:v>
                      </c:pt>
                      <c:pt idx="1">
                        <c:v>35212.804000000004</c:v>
                      </c:pt>
                      <c:pt idx="2">
                        <c:v>38669.751999999993</c:v>
                      </c:pt>
                      <c:pt idx="3">
                        <c:v>41040.370000000003</c:v>
                      </c:pt>
                      <c:pt idx="4">
                        <c:v>41956.088000000003</c:v>
                      </c:pt>
                    </c:numCache>
                  </c:numRef>
                </c:val>
                <c:extLst xmlns:c15="http://schemas.microsoft.com/office/drawing/2012/chart">
                  <c:ext xmlns:c16="http://schemas.microsoft.com/office/drawing/2014/chart" uri="{C3380CC4-5D6E-409C-BE32-E72D297353CC}">
                    <c16:uniqueId val="{00000002-30C0-4AAD-A9F6-C437B7A7F3B3}"/>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'Central Beds'!$F$112</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'Central Beds'!$B$113:$B$117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'Central Beds'!$F$113:$F$117</c15:sqref>
                        </c15:formulaRef>
                      </c:ext>
                    </c:extLst>
                    <c:numCache>
                      <c:formatCode>_-* #,##0_-;\-* #,##0_-;_-* "-"??_-;_-@_-</c:formatCode>
                      <c:ptCount val="5"/>
                      <c:pt idx="0">
                        <c:v>31591.604020228704</c:v>
                      </c:pt>
                      <c:pt idx="1">
                        <c:v>36794.309486211227</c:v>
                      </c:pt>
                      <c:pt idx="2">
                        <c:v>41816.737551985272</c:v>
                      </c:pt>
                      <c:pt idx="3">
                        <c:v>45760.091064211629</c:v>
                      </c:pt>
                      <c:pt idx="4">
                        <c:v>47480.972870306672</c:v>
                      </c:pt>
                    </c:numCache>
                  </c:numRef>
                </c:val>
                <c:extLst xmlns:c15="http://schemas.microsoft.com/office/drawing/2012/chart">
                  <c:ext xmlns:c16="http://schemas.microsoft.com/office/drawing/2014/chart" uri="{C3380CC4-5D6E-409C-BE32-E72D297353CC}">
                    <c16:uniqueId val="{00000003-30C0-4AAD-A9F6-C437B7A7F3B3}"/>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All Ages</a:t>
            </a:r>
          </a:p>
        </c:rich>
      </c:tx>
      <c:overlay val="0"/>
      <c:spPr>
        <a:noFill/>
        <a:ln>
          <a:noFill/>
        </a:ln>
        <a:effectLst/>
      </c:spPr>
    </c:title>
    <c:autoTitleDeleted val="0"/>
    <c:plotArea>
      <c:layout/>
      <c:barChart>
        <c:barDir val="col"/>
        <c:grouping val="clustered"/>
        <c:varyColors val="0"/>
        <c:ser>
          <c:idx val="4"/>
          <c:order val="4"/>
          <c:tx>
            <c:strRef>
              <c:f>Luton!$G$98</c:f>
              <c:strCache>
                <c:ptCount val="1"/>
                <c:pt idx="0">
                  <c:v> ONS Projection </c:v>
                </c:pt>
              </c:strCache>
            </c:strRef>
          </c:tx>
          <c:spPr>
            <a:solidFill>
              <a:srgbClr val="92D050"/>
            </a:solidFill>
            <a:ln>
              <a:noFill/>
            </a:ln>
            <a:effectLst/>
          </c:spPr>
          <c:invertIfNegative val="0"/>
          <c:cat>
            <c:numRef>
              <c:f>Luton!$B$99:$B$103</c:f>
              <c:numCache>
                <c:formatCode>General</c:formatCode>
                <c:ptCount val="5"/>
                <c:pt idx="0">
                  <c:v>2025</c:v>
                </c:pt>
                <c:pt idx="1">
                  <c:v>2030</c:v>
                </c:pt>
                <c:pt idx="2">
                  <c:v>2035</c:v>
                </c:pt>
                <c:pt idx="3">
                  <c:v>2040</c:v>
                </c:pt>
                <c:pt idx="4">
                  <c:v>2043</c:v>
                </c:pt>
              </c:numCache>
            </c:numRef>
          </c:cat>
          <c:val>
            <c:numRef>
              <c:f>Luton!$G$99:$G$103</c:f>
              <c:numCache>
                <c:formatCode>_-* #,##0_-;\-* #,##0_-;_-* "-"??_-;_-@_-</c:formatCode>
                <c:ptCount val="5"/>
                <c:pt idx="0">
                  <c:v>236106.27499999999</c:v>
                </c:pt>
                <c:pt idx="1">
                  <c:v>235234.027</c:v>
                </c:pt>
                <c:pt idx="2">
                  <c:v>236814.274</c:v>
                </c:pt>
                <c:pt idx="3">
                  <c:v>238890.182</c:v>
                </c:pt>
                <c:pt idx="4">
                  <c:v>240185.769</c:v>
                </c:pt>
              </c:numCache>
            </c:numRef>
          </c:val>
          <c:extLst>
            <c:ext xmlns:c16="http://schemas.microsoft.com/office/drawing/2014/chart" uri="{C3380CC4-5D6E-409C-BE32-E72D297353CC}">
              <c16:uniqueId val="{00000004-19F8-44E7-BEB0-B9087062274E}"/>
            </c:ext>
          </c:extLst>
        </c:ser>
        <c:ser>
          <c:idx val="5"/>
          <c:order val="5"/>
          <c:tx>
            <c:strRef>
              <c:f>Luton!$H$98</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2D8E7FEE-B664-4834-96EB-42F23B2EA4F7}"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19F8-44E7-BEB0-B9087062274E}"/>
                </c:ext>
              </c:extLst>
            </c:dLbl>
            <c:dLbl>
              <c:idx val="1"/>
              <c:tx>
                <c:rich>
                  <a:bodyPr/>
                  <a:lstStyle/>
                  <a:p>
                    <a:fld id="{543A90CB-2F87-4827-A377-7FEA37B33F7F}"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9F8-44E7-BEB0-B9087062274E}"/>
                </c:ext>
              </c:extLst>
            </c:dLbl>
            <c:dLbl>
              <c:idx val="2"/>
              <c:tx>
                <c:rich>
                  <a:bodyPr/>
                  <a:lstStyle/>
                  <a:p>
                    <a:fld id="{37BF7A30-82DE-48E9-A8EA-14A09E4BC16D}"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9F8-44E7-BEB0-B9087062274E}"/>
                </c:ext>
              </c:extLst>
            </c:dLbl>
            <c:dLbl>
              <c:idx val="3"/>
              <c:tx>
                <c:rich>
                  <a:bodyPr/>
                  <a:lstStyle/>
                  <a:p>
                    <a:fld id="{319B5BD0-B100-4019-A3B2-3EBAB502588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9F8-44E7-BEB0-B9087062274E}"/>
                </c:ext>
              </c:extLst>
            </c:dLbl>
            <c:dLbl>
              <c:idx val="4"/>
              <c:tx>
                <c:rich>
                  <a:bodyPr/>
                  <a:lstStyle/>
                  <a:p>
                    <a:fld id="{746F9CA7-087D-46D7-9113-1D8EAC31A8D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9F8-44E7-BEB0-B9087062274E}"/>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Luton!$B$99:$B$103</c:f>
              <c:numCache>
                <c:formatCode>General</c:formatCode>
                <c:ptCount val="5"/>
                <c:pt idx="0">
                  <c:v>2025</c:v>
                </c:pt>
                <c:pt idx="1">
                  <c:v>2030</c:v>
                </c:pt>
                <c:pt idx="2">
                  <c:v>2035</c:v>
                </c:pt>
                <c:pt idx="3">
                  <c:v>2040</c:v>
                </c:pt>
                <c:pt idx="4">
                  <c:v>2043</c:v>
                </c:pt>
              </c:numCache>
            </c:numRef>
          </c:cat>
          <c:val>
            <c:numRef>
              <c:f>Luton!$H$99:$H$103</c:f>
              <c:numCache>
                <c:formatCode>_-* #,##0_-;\-* #,##0_-;_-* "-"??_-;_-@_-</c:formatCode>
                <c:ptCount val="5"/>
                <c:pt idx="0">
                  <c:v>233416.70594826451</c:v>
                </c:pt>
                <c:pt idx="1">
                  <c:v>242411.42040396485</c:v>
                </c:pt>
                <c:pt idx="2">
                  <c:v>250338.9588662578</c:v>
                </c:pt>
                <c:pt idx="3">
                  <c:v>257511.2754872423</c:v>
                </c:pt>
                <c:pt idx="4">
                  <c:v>261308.23734245598</c:v>
                </c:pt>
              </c:numCache>
            </c:numRef>
          </c:val>
          <c:extLst>
            <c:ext xmlns:c15="http://schemas.microsoft.com/office/drawing/2012/chart" uri="{02D57815-91ED-43cb-92C2-25804820EDAC}">
              <c15:datalabelsRange>
                <c15:f>Luton!$I$99:$I$103</c15:f>
                <c15:dlblRangeCache>
                  <c:ptCount val="5"/>
                  <c:pt idx="0">
                    <c:v>-1%</c:v>
                  </c:pt>
                  <c:pt idx="1">
                    <c:v>3%</c:v>
                  </c:pt>
                  <c:pt idx="2">
                    <c:v>5%</c:v>
                  </c:pt>
                  <c:pt idx="3">
                    <c:v>7%</c:v>
                  </c:pt>
                  <c:pt idx="4">
                    <c:v>8%</c:v>
                  </c:pt>
                </c15:dlblRangeCache>
              </c15:datalabelsRange>
            </c:ext>
            <c:ext xmlns:c16="http://schemas.microsoft.com/office/drawing/2014/chart" uri="{C3380CC4-5D6E-409C-BE32-E72D297353CC}">
              <c16:uniqueId val="{0000000A-19F8-44E7-BEB0-B9087062274E}"/>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Luton!$C$98</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Luton!$B$99:$B$103</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Luton!$C$99:$C$103</c15:sqref>
                        </c15:formulaRef>
                      </c:ext>
                    </c:extLst>
                    <c:numCache>
                      <c:formatCode>_-* #,##0_-;\-* #,##0_-;_-* "-"??_-;_-@_-</c:formatCode>
                      <c:ptCount val="5"/>
                      <c:pt idx="0">
                        <c:v>121183.68799999999</c:v>
                      </c:pt>
                      <c:pt idx="1">
                        <c:v>121887.742</c:v>
                      </c:pt>
                      <c:pt idx="2">
                        <c:v>123637.496</c:v>
                      </c:pt>
                      <c:pt idx="3">
                        <c:v>125491.32799999999</c:v>
                      </c:pt>
                      <c:pt idx="4">
                        <c:v>126589.367</c:v>
                      </c:pt>
                    </c:numCache>
                  </c:numRef>
                </c:val>
                <c:extLst>
                  <c:ext xmlns:c16="http://schemas.microsoft.com/office/drawing/2014/chart" uri="{C3380CC4-5D6E-409C-BE32-E72D297353CC}">
                    <c16:uniqueId val="{00000000-19F8-44E7-BEB0-B9087062274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Luton!$D$98</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Luton!$B$99:$B$103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Luton!$D$99:$D$103</c15:sqref>
                        </c15:formulaRef>
                      </c:ext>
                    </c:extLst>
                    <c:numCache>
                      <c:formatCode>_-* #,##0_-;\-* #,##0_-;_-* "-"??_-;_-@_-</c:formatCode>
                      <c:ptCount val="5"/>
                      <c:pt idx="0">
                        <c:v>118173.42517552887</c:v>
                      </c:pt>
                      <c:pt idx="1">
                        <c:v>123660.3676060494</c:v>
                      </c:pt>
                      <c:pt idx="2">
                        <c:v>128282.64948676097</c:v>
                      </c:pt>
                      <c:pt idx="3">
                        <c:v>132409.86321919182</c:v>
                      </c:pt>
                      <c:pt idx="4">
                        <c:v>134602.61966142783</c:v>
                      </c:pt>
                    </c:numCache>
                  </c:numRef>
                </c:val>
                <c:extLst xmlns:c15="http://schemas.microsoft.com/office/drawing/2012/chart">
                  <c:ext xmlns:c16="http://schemas.microsoft.com/office/drawing/2014/chart" uri="{C3380CC4-5D6E-409C-BE32-E72D297353CC}">
                    <c16:uniqueId val="{00000001-19F8-44E7-BEB0-B9087062274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Luton!$E$98</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Luton!$B$99:$B$103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Luton!$E$99:$E$103</c15:sqref>
                        </c15:formulaRef>
                      </c:ext>
                    </c:extLst>
                    <c:numCache>
                      <c:formatCode>_-* #,##0_-;\-* #,##0_-;_-* "-"??_-;_-@_-</c:formatCode>
                      <c:ptCount val="5"/>
                      <c:pt idx="0">
                        <c:v>114922.586</c:v>
                      </c:pt>
                      <c:pt idx="1">
                        <c:v>113346.285</c:v>
                      </c:pt>
                      <c:pt idx="2">
                        <c:v>113176.77800000001</c:v>
                      </c:pt>
                      <c:pt idx="3">
                        <c:v>113398.855</c:v>
                      </c:pt>
                      <c:pt idx="4">
                        <c:v>113596.402</c:v>
                      </c:pt>
                    </c:numCache>
                  </c:numRef>
                </c:val>
                <c:extLst xmlns:c15="http://schemas.microsoft.com/office/drawing/2012/chart">
                  <c:ext xmlns:c16="http://schemas.microsoft.com/office/drawing/2014/chart" uri="{C3380CC4-5D6E-409C-BE32-E72D297353CC}">
                    <c16:uniqueId val="{00000002-19F8-44E7-BEB0-B9087062274E}"/>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Luton!$F$98</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Luton!$B$99:$B$103</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Luton!$F$99:$F$103</c15:sqref>
                        </c15:formulaRef>
                      </c:ext>
                    </c:extLst>
                    <c:numCache>
                      <c:formatCode>_-* #,##0_-;\-* #,##0_-;_-* "-"??_-;_-@_-</c:formatCode>
                      <c:ptCount val="5"/>
                      <c:pt idx="0">
                        <c:v>115243.28077273563</c:v>
                      </c:pt>
                      <c:pt idx="1">
                        <c:v>118751.05279791544</c:v>
                      </c:pt>
                      <c:pt idx="2">
                        <c:v>122056.30937949682</c:v>
                      </c:pt>
                      <c:pt idx="3">
                        <c:v>125101.41226805048</c:v>
                      </c:pt>
                      <c:pt idx="4">
                        <c:v>126705.61768102815</c:v>
                      </c:pt>
                    </c:numCache>
                  </c:numRef>
                </c:val>
                <c:extLst xmlns:c15="http://schemas.microsoft.com/office/drawing/2012/chart">
                  <c:ext xmlns:c16="http://schemas.microsoft.com/office/drawing/2014/chart" uri="{C3380CC4-5D6E-409C-BE32-E72D297353CC}">
                    <c16:uniqueId val="{00000003-19F8-44E7-BEB0-B9087062274E}"/>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Under 18s</a:t>
            </a:r>
          </a:p>
        </c:rich>
      </c:tx>
      <c:overlay val="0"/>
      <c:spPr>
        <a:noFill/>
        <a:ln>
          <a:noFill/>
        </a:ln>
        <a:effectLst/>
      </c:spPr>
    </c:title>
    <c:autoTitleDeleted val="0"/>
    <c:plotArea>
      <c:layout/>
      <c:barChart>
        <c:barDir val="col"/>
        <c:grouping val="clustered"/>
        <c:varyColors val="0"/>
        <c:ser>
          <c:idx val="4"/>
          <c:order val="4"/>
          <c:tx>
            <c:strRef>
              <c:f>Luton!$G$119</c:f>
              <c:strCache>
                <c:ptCount val="1"/>
                <c:pt idx="0">
                  <c:v> ONS Projection </c:v>
                </c:pt>
              </c:strCache>
            </c:strRef>
          </c:tx>
          <c:spPr>
            <a:solidFill>
              <a:srgbClr val="92D050"/>
            </a:solidFill>
            <a:ln>
              <a:noFill/>
            </a:ln>
            <a:effectLst/>
          </c:spPr>
          <c:invertIfNegative val="0"/>
          <c:cat>
            <c:numRef>
              <c:f>Luton!$B$120:$B$124</c:f>
              <c:numCache>
                <c:formatCode>General</c:formatCode>
                <c:ptCount val="5"/>
                <c:pt idx="0">
                  <c:v>2025</c:v>
                </c:pt>
                <c:pt idx="1">
                  <c:v>2030</c:v>
                </c:pt>
                <c:pt idx="2">
                  <c:v>2035</c:v>
                </c:pt>
                <c:pt idx="3">
                  <c:v>2040</c:v>
                </c:pt>
                <c:pt idx="4">
                  <c:v>2043</c:v>
                </c:pt>
              </c:numCache>
            </c:numRef>
          </c:cat>
          <c:val>
            <c:numRef>
              <c:f>Luton!$G$120:$G$124</c:f>
              <c:numCache>
                <c:formatCode>_-* #,##0_-;\-* #,##0_-;_-* "-"??_-;_-@_-</c:formatCode>
                <c:ptCount val="5"/>
                <c:pt idx="0">
                  <c:v>59104.838000000011</c:v>
                </c:pt>
                <c:pt idx="1">
                  <c:v>55802.427000000003</c:v>
                </c:pt>
                <c:pt idx="2">
                  <c:v>53558.04</c:v>
                </c:pt>
                <c:pt idx="3">
                  <c:v>52429.142999999996</c:v>
                </c:pt>
                <c:pt idx="4">
                  <c:v>52353.791000000005</c:v>
                </c:pt>
              </c:numCache>
            </c:numRef>
          </c:val>
          <c:extLst>
            <c:ext xmlns:c16="http://schemas.microsoft.com/office/drawing/2014/chart" uri="{C3380CC4-5D6E-409C-BE32-E72D297353CC}">
              <c16:uniqueId val="{00000004-B31F-4532-9752-86D5A7F9F212}"/>
            </c:ext>
          </c:extLst>
        </c:ser>
        <c:ser>
          <c:idx val="5"/>
          <c:order val="5"/>
          <c:tx>
            <c:strRef>
              <c:f>Luton!$H$119</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BFCC5C09-CB40-4097-B9D3-9FE4B0FD9DD6}"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B31F-4532-9752-86D5A7F9F212}"/>
                </c:ext>
              </c:extLst>
            </c:dLbl>
            <c:dLbl>
              <c:idx val="1"/>
              <c:tx>
                <c:rich>
                  <a:bodyPr/>
                  <a:lstStyle/>
                  <a:p>
                    <a:fld id="{62EA3BB5-586E-456B-A273-D8CF2B6C19C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B31F-4532-9752-86D5A7F9F212}"/>
                </c:ext>
              </c:extLst>
            </c:dLbl>
            <c:dLbl>
              <c:idx val="2"/>
              <c:tx>
                <c:rich>
                  <a:bodyPr/>
                  <a:lstStyle/>
                  <a:p>
                    <a:fld id="{9256175A-7374-47BD-8722-E63F4ADFEA0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B31F-4532-9752-86D5A7F9F212}"/>
                </c:ext>
              </c:extLst>
            </c:dLbl>
            <c:dLbl>
              <c:idx val="3"/>
              <c:tx>
                <c:rich>
                  <a:bodyPr/>
                  <a:lstStyle/>
                  <a:p>
                    <a:fld id="{8C93DCC3-3F38-4FDC-AB8B-82D0C7AE5ED5}"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B31F-4532-9752-86D5A7F9F212}"/>
                </c:ext>
              </c:extLst>
            </c:dLbl>
            <c:dLbl>
              <c:idx val="4"/>
              <c:tx>
                <c:rich>
                  <a:bodyPr/>
                  <a:lstStyle/>
                  <a:p>
                    <a:fld id="{0EEA285F-316B-4991-875B-8A0F8547C1C1}"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B31F-4532-9752-86D5A7F9F212}"/>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Luton!$B$120:$B$124</c:f>
              <c:numCache>
                <c:formatCode>General</c:formatCode>
                <c:ptCount val="5"/>
                <c:pt idx="0">
                  <c:v>2025</c:v>
                </c:pt>
                <c:pt idx="1">
                  <c:v>2030</c:v>
                </c:pt>
                <c:pt idx="2">
                  <c:v>2035</c:v>
                </c:pt>
                <c:pt idx="3">
                  <c:v>2040</c:v>
                </c:pt>
                <c:pt idx="4">
                  <c:v>2043</c:v>
                </c:pt>
              </c:numCache>
            </c:numRef>
          </c:cat>
          <c:val>
            <c:numRef>
              <c:f>Luton!$H$120:$H$124</c:f>
              <c:numCache>
                <c:formatCode>_-* #,##0_-;\-* #,##0_-;_-* "-"??_-;_-@_-</c:formatCode>
                <c:ptCount val="5"/>
                <c:pt idx="0">
                  <c:v>59832.811855055857</c:v>
                </c:pt>
                <c:pt idx="1">
                  <c:v>59917.453441545607</c:v>
                </c:pt>
                <c:pt idx="2">
                  <c:v>60404.774112758285</c:v>
                </c:pt>
                <c:pt idx="3">
                  <c:v>61774.266744782639</c:v>
                </c:pt>
                <c:pt idx="4">
                  <c:v>62531.493843641932</c:v>
                </c:pt>
              </c:numCache>
            </c:numRef>
          </c:val>
          <c:extLst>
            <c:ext xmlns:c15="http://schemas.microsoft.com/office/drawing/2012/chart" uri="{02D57815-91ED-43cb-92C2-25804820EDAC}">
              <c15:datalabelsRange>
                <c15:f>Luton!$I$120:$I$124</c15:f>
                <c15:dlblRangeCache>
                  <c:ptCount val="5"/>
                  <c:pt idx="0">
                    <c:v>1%</c:v>
                  </c:pt>
                  <c:pt idx="1">
                    <c:v>7%</c:v>
                  </c:pt>
                  <c:pt idx="2">
                    <c:v>11%</c:v>
                  </c:pt>
                  <c:pt idx="3">
                    <c:v>15%</c:v>
                  </c:pt>
                  <c:pt idx="4">
                    <c:v>16%</c:v>
                  </c:pt>
                </c15:dlblRangeCache>
              </c15:datalabelsRange>
            </c:ext>
            <c:ext xmlns:c16="http://schemas.microsoft.com/office/drawing/2014/chart" uri="{C3380CC4-5D6E-409C-BE32-E72D297353CC}">
              <c16:uniqueId val="{0000000A-B31F-4532-9752-86D5A7F9F212}"/>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Luton!$C$119</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Luton!$B$120:$B$124</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Luton!$C$120:$C$124</c15:sqref>
                        </c15:formulaRef>
                      </c:ext>
                    </c:extLst>
                    <c:numCache>
                      <c:formatCode>_-* #,##0_-;\-* #,##0_-;_-* "-"??_-;_-@_-</c:formatCode>
                      <c:ptCount val="5"/>
                      <c:pt idx="0">
                        <c:v>30483.492000000002</c:v>
                      </c:pt>
                      <c:pt idx="1">
                        <c:v>28844.031999999996</c:v>
                      </c:pt>
                      <c:pt idx="2">
                        <c:v>27627.646999999997</c:v>
                      </c:pt>
                      <c:pt idx="3">
                        <c:v>27093.346000000001</c:v>
                      </c:pt>
                      <c:pt idx="4">
                        <c:v>27050.897000000004</c:v>
                      </c:pt>
                    </c:numCache>
                  </c:numRef>
                </c:val>
                <c:extLst>
                  <c:ext xmlns:c16="http://schemas.microsoft.com/office/drawing/2014/chart" uri="{C3380CC4-5D6E-409C-BE32-E72D297353CC}">
                    <c16:uniqueId val="{00000000-B31F-4532-9752-86D5A7F9F212}"/>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Luton!$D$119</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Luton!$B$120:$B$124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Luton!$D$120:$D$124</c15:sqref>
                        </c15:formulaRef>
                      </c:ext>
                    </c:extLst>
                    <c:numCache>
                      <c:formatCode>_-* #,##0_-;\-* #,##0_-;_-* "-"??_-;_-@_-</c:formatCode>
                      <c:ptCount val="5"/>
                      <c:pt idx="0">
                        <c:v>30625.890323711646</c:v>
                      </c:pt>
                      <c:pt idx="1">
                        <c:v>30644.888588231413</c:v>
                      </c:pt>
                      <c:pt idx="2">
                        <c:v>30786.200815140881</c:v>
                      </c:pt>
                      <c:pt idx="3">
                        <c:v>31555.900549425696</c:v>
                      </c:pt>
                      <c:pt idx="4">
                        <c:v>31944.062201607154</c:v>
                      </c:pt>
                    </c:numCache>
                  </c:numRef>
                </c:val>
                <c:extLst xmlns:c15="http://schemas.microsoft.com/office/drawing/2012/chart">
                  <c:ext xmlns:c16="http://schemas.microsoft.com/office/drawing/2014/chart" uri="{C3380CC4-5D6E-409C-BE32-E72D297353CC}">
                    <c16:uniqueId val="{00000001-B31F-4532-9752-86D5A7F9F212}"/>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Luton!$E$119</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Luton!$B$120:$B$124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Luton!$E$120:$E$124</c15:sqref>
                        </c15:formulaRef>
                      </c:ext>
                    </c:extLst>
                    <c:numCache>
                      <c:formatCode>_-* #,##0_-;\-* #,##0_-;_-* "-"??_-;_-@_-</c:formatCode>
                      <c:ptCount val="5"/>
                      <c:pt idx="0">
                        <c:v>28621.344999999994</c:v>
                      </c:pt>
                      <c:pt idx="1">
                        <c:v>26958.395000000004</c:v>
                      </c:pt>
                      <c:pt idx="2">
                        <c:v>25930.394</c:v>
                      </c:pt>
                      <c:pt idx="3">
                        <c:v>25335.797000000002</c:v>
                      </c:pt>
                      <c:pt idx="4">
                        <c:v>25302.895999999997</c:v>
                      </c:pt>
                    </c:numCache>
                  </c:numRef>
                </c:val>
                <c:extLst xmlns:c15="http://schemas.microsoft.com/office/drawing/2012/chart">
                  <c:ext xmlns:c16="http://schemas.microsoft.com/office/drawing/2014/chart" uri="{C3380CC4-5D6E-409C-BE32-E72D297353CC}">
                    <c16:uniqueId val="{00000002-B31F-4532-9752-86D5A7F9F212}"/>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Luton!$F$119</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Luton!$B$120:$B$124</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Luton!$F$120:$F$124</c15:sqref>
                        </c15:formulaRef>
                      </c:ext>
                    </c:extLst>
                    <c:numCache>
                      <c:formatCode>_-* #,##0_-;\-* #,##0_-;_-* "-"??_-;_-@_-</c:formatCode>
                      <c:ptCount val="5"/>
                      <c:pt idx="0">
                        <c:v>29206.921531344211</c:v>
                      </c:pt>
                      <c:pt idx="1">
                        <c:v>29272.564853314205</c:v>
                      </c:pt>
                      <c:pt idx="2">
                        <c:v>29618.573297617393</c:v>
                      </c:pt>
                      <c:pt idx="3">
                        <c:v>30218.366195356954</c:v>
                      </c:pt>
                      <c:pt idx="4">
                        <c:v>30587.431642034764</c:v>
                      </c:pt>
                    </c:numCache>
                  </c:numRef>
                </c:val>
                <c:extLst xmlns:c15="http://schemas.microsoft.com/office/drawing/2012/chart">
                  <c:ext xmlns:c16="http://schemas.microsoft.com/office/drawing/2014/chart" uri="{C3380CC4-5D6E-409C-BE32-E72D297353CC}">
                    <c16:uniqueId val="{00000003-B31F-4532-9752-86D5A7F9F212}"/>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majorUnit val="20000"/>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65 and over</a:t>
            </a:r>
          </a:p>
        </c:rich>
      </c:tx>
      <c:overlay val="0"/>
      <c:spPr>
        <a:noFill/>
        <a:ln>
          <a:noFill/>
        </a:ln>
        <a:effectLst/>
      </c:spPr>
    </c:title>
    <c:autoTitleDeleted val="0"/>
    <c:plotArea>
      <c:layout/>
      <c:barChart>
        <c:barDir val="col"/>
        <c:grouping val="clustered"/>
        <c:varyColors val="0"/>
        <c:ser>
          <c:idx val="4"/>
          <c:order val="4"/>
          <c:tx>
            <c:strRef>
              <c:f>Luton!$G$112</c:f>
              <c:strCache>
                <c:ptCount val="1"/>
                <c:pt idx="0">
                  <c:v> ONS Projection </c:v>
                </c:pt>
              </c:strCache>
            </c:strRef>
          </c:tx>
          <c:spPr>
            <a:solidFill>
              <a:srgbClr val="92D050"/>
            </a:solidFill>
            <a:ln>
              <a:noFill/>
            </a:ln>
            <a:effectLst/>
          </c:spPr>
          <c:invertIfNegative val="0"/>
          <c:cat>
            <c:numRef>
              <c:f>Luton!$B$113:$B$117</c:f>
              <c:numCache>
                <c:formatCode>General</c:formatCode>
                <c:ptCount val="5"/>
                <c:pt idx="0">
                  <c:v>2025</c:v>
                </c:pt>
                <c:pt idx="1">
                  <c:v>2030</c:v>
                </c:pt>
                <c:pt idx="2">
                  <c:v>2035</c:v>
                </c:pt>
                <c:pt idx="3">
                  <c:v>2040</c:v>
                </c:pt>
                <c:pt idx="4">
                  <c:v>2043</c:v>
                </c:pt>
              </c:numCache>
            </c:numRef>
          </c:cat>
          <c:val>
            <c:numRef>
              <c:f>Luton!$G$113:$G$117</c:f>
              <c:numCache>
                <c:formatCode>_-* #,##0_-;\-* #,##0_-;_-* "-"??_-;_-@_-</c:formatCode>
                <c:ptCount val="5"/>
                <c:pt idx="0">
                  <c:v>27556.214000000004</c:v>
                </c:pt>
                <c:pt idx="1">
                  <c:v>29700.521999999994</c:v>
                </c:pt>
                <c:pt idx="2">
                  <c:v>31805.780000000002</c:v>
                </c:pt>
                <c:pt idx="3">
                  <c:v>33236.899999999994</c:v>
                </c:pt>
                <c:pt idx="4">
                  <c:v>33930.222999999998</c:v>
                </c:pt>
              </c:numCache>
            </c:numRef>
          </c:val>
          <c:extLst>
            <c:ext xmlns:c16="http://schemas.microsoft.com/office/drawing/2014/chart" uri="{C3380CC4-5D6E-409C-BE32-E72D297353CC}">
              <c16:uniqueId val="{00000004-36A2-4EC9-8FE0-2B4567711D59}"/>
            </c:ext>
          </c:extLst>
        </c:ser>
        <c:ser>
          <c:idx val="5"/>
          <c:order val="5"/>
          <c:tx>
            <c:strRef>
              <c:f>Luton!$H$112</c:f>
              <c:strCache>
                <c:ptCount val="1"/>
                <c:pt idx="0">
                  <c:v> Local Projection </c:v>
                </c:pt>
              </c:strCache>
            </c:strRef>
          </c:tx>
          <c:spPr>
            <a:solidFill>
              <a:schemeClr val="accent6">
                <a:lumMod val="50000"/>
              </a:schemeClr>
            </a:solidFill>
            <a:ln>
              <a:noFill/>
            </a:ln>
            <a:effectLst/>
          </c:spPr>
          <c:invertIfNegative val="0"/>
          <c:dLbls>
            <c:dLbl>
              <c:idx val="0"/>
              <c:tx>
                <c:rich>
                  <a:bodyPr/>
                  <a:lstStyle/>
                  <a:p>
                    <a:fld id="{FE492092-B546-4439-97D9-A96426F3B5E8}"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36A2-4EC9-8FE0-2B4567711D59}"/>
                </c:ext>
              </c:extLst>
            </c:dLbl>
            <c:dLbl>
              <c:idx val="1"/>
              <c:tx>
                <c:rich>
                  <a:bodyPr/>
                  <a:lstStyle/>
                  <a:p>
                    <a:fld id="{7E139DF1-6578-4FD2-B31F-C60A12782BF4}"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36A2-4EC9-8FE0-2B4567711D59}"/>
                </c:ext>
              </c:extLst>
            </c:dLbl>
            <c:dLbl>
              <c:idx val="2"/>
              <c:tx>
                <c:rich>
                  <a:bodyPr/>
                  <a:lstStyle/>
                  <a:p>
                    <a:fld id="{9E2979EE-C99C-41A6-BAFD-77A8058C4964}"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36A2-4EC9-8FE0-2B4567711D59}"/>
                </c:ext>
              </c:extLst>
            </c:dLbl>
            <c:dLbl>
              <c:idx val="3"/>
              <c:tx>
                <c:rich>
                  <a:bodyPr/>
                  <a:lstStyle/>
                  <a:p>
                    <a:fld id="{E71B29C6-00B7-4D09-9F36-AE62F12D7A0B}"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36A2-4EC9-8FE0-2B4567711D59}"/>
                </c:ext>
              </c:extLst>
            </c:dLbl>
            <c:dLbl>
              <c:idx val="4"/>
              <c:tx>
                <c:rich>
                  <a:bodyPr/>
                  <a:lstStyle/>
                  <a:p>
                    <a:fld id="{B4DBA543-BA1D-4E2E-A61B-2A15048A5F99}"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36A2-4EC9-8FE0-2B4567711D59}"/>
                </c:ext>
              </c:extLst>
            </c:dLbl>
            <c:spPr>
              <a:noFill/>
              <a:ln>
                <a:noFill/>
              </a:ln>
              <a:effectLst/>
            </c:sp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ext>
            </c:extLst>
          </c:dLbls>
          <c:cat>
            <c:numRef>
              <c:f>Luton!$B$113:$B$117</c:f>
              <c:numCache>
                <c:formatCode>General</c:formatCode>
                <c:ptCount val="5"/>
                <c:pt idx="0">
                  <c:v>2025</c:v>
                </c:pt>
                <c:pt idx="1">
                  <c:v>2030</c:v>
                </c:pt>
                <c:pt idx="2">
                  <c:v>2035</c:v>
                </c:pt>
                <c:pt idx="3">
                  <c:v>2040</c:v>
                </c:pt>
                <c:pt idx="4">
                  <c:v>2043</c:v>
                </c:pt>
              </c:numCache>
            </c:numRef>
          </c:cat>
          <c:val>
            <c:numRef>
              <c:f>Luton!$H$113:$H$117</c:f>
              <c:numCache>
                <c:formatCode>_-* #,##0_-;\-* #,##0_-;_-* "-"??_-;_-@_-</c:formatCode>
                <c:ptCount val="5"/>
                <c:pt idx="0">
                  <c:v>29037.050674275091</c:v>
                </c:pt>
                <c:pt idx="1">
                  <c:v>33331.841395801988</c:v>
                </c:pt>
                <c:pt idx="2">
                  <c:v>37628.44050568877</c:v>
                </c:pt>
                <c:pt idx="3">
                  <c:v>41056.035320209572</c:v>
                </c:pt>
                <c:pt idx="4">
                  <c:v>42788.734270563553</c:v>
                </c:pt>
              </c:numCache>
            </c:numRef>
          </c:val>
          <c:extLst>
            <c:ext xmlns:c15="http://schemas.microsoft.com/office/drawing/2012/chart" uri="{02D57815-91ED-43cb-92C2-25804820EDAC}">
              <c15:datalabelsRange>
                <c15:f>Luton!$I$113:$I$117</c15:f>
                <c15:dlblRangeCache>
                  <c:ptCount val="5"/>
                  <c:pt idx="0">
                    <c:v>5%</c:v>
                  </c:pt>
                  <c:pt idx="1">
                    <c:v>11%</c:v>
                  </c:pt>
                  <c:pt idx="2">
                    <c:v>15%</c:v>
                  </c:pt>
                  <c:pt idx="3">
                    <c:v>19%</c:v>
                  </c:pt>
                  <c:pt idx="4">
                    <c:v>21%</c:v>
                  </c:pt>
                </c15:dlblRangeCache>
              </c15:datalabelsRange>
            </c:ext>
            <c:ext xmlns:c16="http://schemas.microsoft.com/office/drawing/2014/chart" uri="{C3380CC4-5D6E-409C-BE32-E72D297353CC}">
              <c16:uniqueId val="{0000000A-36A2-4EC9-8FE0-2B4567711D59}"/>
            </c:ext>
          </c:extLst>
        </c:ser>
        <c:dLbls>
          <c:showLegendKey val="0"/>
          <c:showVal val="0"/>
          <c:showCatName val="0"/>
          <c:showSerName val="0"/>
          <c:showPercent val="0"/>
          <c:showBubbleSize val="0"/>
        </c:dLbls>
        <c:gapWidth val="219"/>
        <c:overlap val="-27"/>
        <c:axId val="2120121695"/>
        <c:axId val="2120131775"/>
        <c:extLst>
          <c:ext xmlns:c15="http://schemas.microsoft.com/office/drawing/2012/chart" uri="{02D57815-91ED-43cb-92C2-25804820EDAC}">
            <c15:filteredBarSeries>
              <c15:ser>
                <c:idx val="0"/>
                <c:order val="0"/>
                <c:tx>
                  <c:strRef>
                    <c:extLst>
                      <c:ext uri="{02D57815-91ED-43cb-92C2-25804820EDAC}">
                        <c15:formulaRef>
                          <c15:sqref>Luton!$C$112</c15:sqref>
                        </c15:formulaRef>
                      </c:ext>
                    </c:extLst>
                    <c:strCache>
                      <c:ptCount val="1"/>
                      <c:pt idx="0">
                        <c:v> ONS Male </c:v>
                      </c:pt>
                    </c:strCache>
                  </c:strRef>
                </c:tx>
                <c:spPr>
                  <a:solidFill>
                    <a:schemeClr val="accent1"/>
                  </a:solidFill>
                  <a:ln>
                    <a:noFill/>
                  </a:ln>
                  <a:effectLst/>
                </c:spPr>
                <c:invertIfNegative val="0"/>
                <c:cat>
                  <c:numRef>
                    <c:extLst>
                      <c:ext uri="{02D57815-91ED-43cb-92C2-25804820EDAC}">
                        <c15:formulaRef>
                          <c15:sqref>Luton!$B$113:$B$117</c15:sqref>
                        </c15:formulaRef>
                      </c:ext>
                    </c:extLst>
                    <c:numCache>
                      <c:formatCode>General</c:formatCode>
                      <c:ptCount val="5"/>
                      <c:pt idx="0">
                        <c:v>2025</c:v>
                      </c:pt>
                      <c:pt idx="1">
                        <c:v>2030</c:v>
                      </c:pt>
                      <c:pt idx="2">
                        <c:v>2035</c:v>
                      </c:pt>
                      <c:pt idx="3">
                        <c:v>2040</c:v>
                      </c:pt>
                      <c:pt idx="4">
                        <c:v>2043</c:v>
                      </c:pt>
                    </c:numCache>
                  </c:numRef>
                </c:cat>
                <c:val>
                  <c:numRef>
                    <c:extLst>
                      <c:ext uri="{02D57815-91ED-43cb-92C2-25804820EDAC}">
                        <c15:formulaRef>
                          <c15:sqref>Luton!$C$113:$C$117</c15:sqref>
                        </c15:formulaRef>
                      </c:ext>
                    </c:extLst>
                    <c:numCache>
                      <c:formatCode>_-* #,##0_-;\-* #,##0_-;_-* "-"??_-;_-@_-</c:formatCode>
                      <c:ptCount val="5"/>
                      <c:pt idx="0">
                        <c:v>12781.415000000001</c:v>
                      </c:pt>
                      <c:pt idx="1">
                        <c:v>13963.907000000001</c:v>
                      </c:pt>
                      <c:pt idx="2">
                        <c:v>15051.882000000003</c:v>
                      </c:pt>
                      <c:pt idx="3">
                        <c:v>15822.649000000001</c:v>
                      </c:pt>
                      <c:pt idx="4">
                        <c:v>16230.528999999999</c:v>
                      </c:pt>
                    </c:numCache>
                  </c:numRef>
                </c:val>
                <c:extLst>
                  <c:ext xmlns:c16="http://schemas.microsoft.com/office/drawing/2014/chart" uri="{C3380CC4-5D6E-409C-BE32-E72D297353CC}">
                    <c16:uniqueId val="{00000000-36A2-4EC9-8FE0-2B4567711D5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Luton!$D$112</c15:sqref>
                        </c15:formulaRef>
                      </c:ext>
                    </c:extLst>
                    <c:strCache>
                      <c:ptCount val="1"/>
                      <c:pt idx="0">
                        <c:v> Local Male </c:v>
                      </c:pt>
                    </c:strCache>
                  </c:strRef>
                </c:tx>
                <c:spPr>
                  <a:solidFill>
                    <a:srgbClr val="002060"/>
                  </a:solidFill>
                  <a:ln>
                    <a:noFill/>
                  </a:ln>
                  <a:effectLst/>
                </c:spPr>
                <c:invertIfNegative val="0"/>
                <c:cat>
                  <c:numRef>
                    <c:extLst xmlns:c15="http://schemas.microsoft.com/office/drawing/2012/chart">
                      <c:ext xmlns:c15="http://schemas.microsoft.com/office/drawing/2012/chart" uri="{02D57815-91ED-43cb-92C2-25804820EDAC}">
                        <c15:formulaRef>
                          <c15:sqref>Luton!$B$113:$B$117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Luton!$D$113:$D$117</c15:sqref>
                        </c15:formulaRef>
                      </c:ext>
                    </c:extLst>
                    <c:numCache>
                      <c:formatCode>_-* #,##0_-;\-* #,##0_-;_-* "-"??_-;_-@_-</c:formatCode>
                      <c:ptCount val="5"/>
                      <c:pt idx="0">
                        <c:v>13543.380581026497</c:v>
                      </c:pt>
                      <c:pt idx="1">
                        <c:v>15772.098002881099</c:v>
                      </c:pt>
                      <c:pt idx="2">
                        <c:v>17925.656991724431</c:v>
                      </c:pt>
                      <c:pt idx="3">
                        <c:v>19638.401085504091</c:v>
                      </c:pt>
                      <c:pt idx="4">
                        <c:v>20491.950251221453</c:v>
                      </c:pt>
                    </c:numCache>
                  </c:numRef>
                </c:val>
                <c:extLst xmlns:c15="http://schemas.microsoft.com/office/drawing/2012/chart">
                  <c:ext xmlns:c16="http://schemas.microsoft.com/office/drawing/2014/chart" uri="{C3380CC4-5D6E-409C-BE32-E72D297353CC}">
                    <c16:uniqueId val="{00000001-36A2-4EC9-8FE0-2B4567711D5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Luton!$E$112</c15:sqref>
                        </c15:formulaRef>
                      </c:ext>
                    </c:extLst>
                    <c:strCache>
                      <c:ptCount val="1"/>
                      <c:pt idx="0">
                        <c:v> ONS Female </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Luton!$B$113:$B$117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Luton!$E$113:$E$117</c15:sqref>
                        </c15:formulaRef>
                      </c:ext>
                    </c:extLst>
                    <c:numCache>
                      <c:formatCode>_-* #,##0_-;\-* #,##0_-;_-* "-"??_-;_-@_-</c:formatCode>
                      <c:ptCount val="5"/>
                      <c:pt idx="0">
                        <c:v>14774.796999999997</c:v>
                      </c:pt>
                      <c:pt idx="1">
                        <c:v>15736.62</c:v>
                      </c:pt>
                      <c:pt idx="2">
                        <c:v>16753.902000000002</c:v>
                      </c:pt>
                      <c:pt idx="3">
                        <c:v>17414.250999999997</c:v>
                      </c:pt>
                      <c:pt idx="4">
                        <c:v>17699.699000000001</c:v>
                      </c:pt>
                    </c:numCache>
                  </c:numRef>
                </c:val>
                <c:extLst xmlns:c15="http://schemas.microsoft.com/office/drawing/2012/chart">
                  <c:ext xmlns:c16="http://schemas.microsoft.com/office/drawing/2014/chart" uri="{C3380CC4-5D6E-409C-BE32-E72D297353CC}">
                    <c16:uniqueId val="{00000002-36A2-4EC9-8FE0-2B4567711D5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Luton!$F$112</c15:sqref>
                        </c15:formulaRef>
                      </c:ext>
                    </c:extLst>
                    <c:strCache>
                      <c:ptCount val="1"/>
                      <c:pt idx="0">
                        <c:v> Local Female </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Luton!$B$113:$B$117</c15:sqref>
                        </c15:formulaRef>
                      </c:ext>
                    </c:extLst>
                    <c:numCache>
                      <c:formatCode>General</c:formatCode>
                      <c:ptCount val="5"/>
                      <c:pt idx="0">
                        <c:v>2025</c:v>
                      </c:pt>
                      <c:pt idx="1">
                        <c:v>2030</c:v>
                      </c:pt>
                      <c:pt idx="2">
                        <c:v>2035</c:v>
                      </c:pt>
                      <c:pt idx="3">
                        <c:v>2040</c:v>
                      </c:pt>
                      <c:pt idx="4">
                        <c:v>2043</c:v>
                      </c:pt>
                    </c:numCache>
                  </c:numRef>
                </c:cat>
                <c:val>
                  <c:numRef>
                    <c:extLst xmlns:c15="http://schemas.microsoft.com/office/drawing/2012/chart">
                      <c:ext xmlns:c15="http://schemas.microsoft.com/office/drawing/2012/chart" uri="{02D57815-91ED-43cb-92C2-25804820EDAC}">
                        <c15:formulaRef>
                          <c15:sqref>Luton!$F$113:$F$117</c15:sqref>
                        </c15:formulaRef>
                      </c:ext>
                    </c:extLst>
                    <c:numCache>
                      <c:formatCode>_-* #,##0_-;\-* #,##0_-;_-* "-"??_-;_-@_-</c:formatCode>
                      <c:ptCount val="5"/>
                      <c:pt idx="0">
                        <c:v>15493.670093248589</c:v>
                      </c:pt>
                      <c:pt idx="1">
                        <c:v>17559.743392920893</c:v>
                      </c:pt>
                      <c:pt idx="2">
                        <c:v>19702.783513964339</c:v>
                      </c:pt>
                      <c:pt idx="3">
                        <c:v>21417.634234705496</c:v>
                      </c:pt>
                      <c:pt idx="4">
                        <c:v>22296.784019342125</c:v>
                      </c:pt>
                    </c:numCache>
                  </c:numRef>
                </c:val>
                <c:extLst xmlns:c15="http://schemas.microsoft.com/office/drawing/2012/chart">
                  <c:ext xmlns:c16="http://schemas.microsoft.com/office/drawing/2014/chart" uri="{C3380CC4-5D6E-409C-BE32-E72D297353CC}">
                    <c16:uniqueId val="{00000003-36A2-4EC9-8FE0-2B4567711D59}"/>
                  </c:ext>
                </c:extLst>
              </c15:ser>
            </c15:filteredBarSeries>
          </c:ext>
        </c:extLst>
      </c:barChart>
      <c:catAx>
        <c:axId val="212012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31775"/>
        <c:crosses val="autoZero"/>
        <c:auto val="1"/>
        <c:lblAlgn val="ctr"/>
        <c:lblOffset val="100"/>
        <c:noMultiLvlLbl val="0"/>
      </c:catAx>
      <c:valAx>
        <c:axId val="2120131775"/>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121695"/>
        <c:crosses val="autoZero"/>
        <c:crossBetween val="between"/>
      </c:valAx>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3_9AC19230.xml><?xml version="1.0" encoding="utf-8"?>
<p188:cmLst xmlns:a="http://schemas.openxmlformats.org/drawingml/2006/main" xmlns:r="http://schemas.openxmlformats.org/officeDocument/2006/relationships" xmlns:p188="http://schemas.microsoft.com/office/powerpoint/2018/8/main">
  <p188:cm id="{710C0399-AEFB-4C8E-B671-A6FC3D9475F4}" authorId="{89CBF947-ABB8-4968-1505-52F6BE0AE0DD}" status="resolved" created="2025-07-17T16:34:58.512" complete="100000">
    <pc:sldMkLst xmlns:pc="http://schemas.microsoft.com/office/powerpoint/2013/main/command">
      <pc:docMk/>
      <pc:sldMk cId="2596377136" sldId="259"/>
    </pc:sldMkLst>
    <p188:replyLst>
      <p188:reply id="{B5EE9E55-38DF-4B99-80A3-6D35B695092F}" authorId="{89CBF947-ABB8-4968-1505-52F6BE0AE0DD}" created="2025-07-17T16:42:27.602">
        <p188:txBody>
          <a:bodyPr/>
          <a:lstStyle/>
          <a:p>
            <a:r>
              <a:rPr lang="en-GB"/>
              <a:t>Values should be negative where ONS value is higher than local value
</a:t>
            </a:r>
          </a:p>
        </p188:txBody>
      </p188:reply>
    </p188:replyLst>
    <p188:txBody>
      <a:bodyPr/>
      <a:lstStyle/>
      <a:p>
        <a:r>
          <a:rPr lang="en-GB"/>
          <a:t>Can we add some labels to this chart that show the difference between the ‘all persons’ groups for each of the time periods? Ie in 2025, ONS is X% higher than local, but in 2043 local projections are X% higher than ONS</a:t>
        </a:r>
      </a:p>
    </p188:txBody>
  </p188:cm>
  <p188:cm id="{859C7CD7-05FC-404E-BEAF-FED7EC5F8550}" authorId="{89CBF947-ABB8-4968-1505-52F6BE0AE0DD}" created="2025-08-14T15:25:11.514">
    <pc:sldMkLst xmlns:pc="http://schemas.microsoft.com/office/powerpoint/2013/main/command">
      <pc:docMk/>
      <pc:sldMk cId="2596377136" sldId="259"/>
    </pc:sldMkLst>
    <p188:txBody>
      <a:bodyPr/>
      <a:lstStyle/>
      <a:p>
        <a:r>
          <a:rPr lang="en-GB"/>
          <a:t>@katy Sorry but can we label all the bars as ONS projections and Local projections (not Persons) thanks</a:t>
        </a:r>
      </a:p>
    </p188:txBody>
  </p188:cm>
</p188:cmLst>
</file>

<file path=ppt/comments/modernComment_105_364F0146.xml><?xml version="1.0" encoding="utf-8"?>
<p188:cmLst xmlns:a="http://schemas.openxmlformats.org/drawingml/2006/main" xmlns:r="http://schemas.openxmlformats.org/officeDocument/2006/relationships" xmlns:p188="http://schemas.microsoft.com/office/powerpoint/2018/8/main">
  <p188:cm id="{5AF90708-258C-4C38-B186-0C59EC8081B0}" authorId="{89CBF947-ABB8-4968-1505-52F6BE0AE0DD}" status="resolved" created="2025-07-17T16:39:42.498" complete="100000">
    <ac:deMkLst xmlns:ac="http://schemas.microsoft.com/office/drawing/2013/main/command">
      <pc:docMk xmlns:pc="http://schemas.microsoft.com/office/powerpoint/2013/main/command"/>
      <pc:sldMk xmlns:pc="http://schemas.microsoft.com/office/powerpoint/2013/main/command" cId="911147334" sldId="261"/>
      <ac:spMk id="6" creationId="{C0ED63BD-A3CE-CA75-7E26-A416B174B4DE}"/>
    </ac:deMkLst>
    <p188:txBody>
      <a:bodyPr/>
      <a:lstStyle/>
      <a:p>
        <a:r>
          <a:rPr lang="en-GB"/>
          <a:t>Let’s simplify the charts to show Persons only  (ie take out all the male and female bars) and put in % change as suggested in previous comment</a:t>
        </a:r>
      </a:p>
    </p188:txBody>
  </p188:cm>
</p188:cmLst>
</file>

<file path=ppt/comments/modernComment_107_9D8AD101.xml><?xml version="1.0" encoding="utf-8"?>
<p188:cmLst xmlns:a="http://schemas.openxmlformats.org/drawingml/2006/main" xmlns:r="http://schemas.openxmlformats.org/officeDocument/2006/relationships" xmlns:p188="http://schemas.microsoft.com/office/powerpoint/2018/8/main">
  <p188:cm id="{8C5743B7-6E4D-4AAF-8C7B-17A90F35C42D}" authorId="{89CBF947-ABB8-4968-1505-52F6BE0AE0DD}" status="resolved" created="2025-08-14T12:58:12.989" complete="100000">
    <ac:txMkLst xmlns:ac="http://schemas.microsoft.com/office/drawing/2013/main/command">
      <pc:docMk xmlns:pc="http://schemas.microsoft.com/office/powerpoint/2013/main/command"/>
      <pc:sldMk xmlns:pc="http://schemas.microsoft.com/office/powerpoint/2013/main/command" cId="2643120385" sldId="263"/>
      <ac:spMk id="5" creationId="{3CD3BB63-D09A-1059-10F1-9C5D2F649909}"/>
      <ac:txMk cp="198">
        <ac:context len="210" hash="3363782761"/>
      </ac:txMk>
    </ac:txMkLst>
    <p188:pos x="3257169" y="1640586"/>
    <p188:txBody>
      <a:bodyPr/>
      <a:lstStyle/>
      <a:p>
        <a:r>
          <a:rPr lang="en-GB"/>
          <a:t>Avoid use of ‘significant’ as this implies statistically signficant and we’ve not done any stat testing. Can you take out any use of significant?. Could say ‘substantial’ or ‘notable’ or somethng like that instead.
</a:t>
        </a:r>
      </a:p>
    </p188:txBody>
  </p188:cm>
</p188:cmLst>
</file>

<file path=ppt/comments/modernComment_10B_99862142.xml><?xml version="1.0" encoding="utf-8"?>
<p188:cmLst xmlns:a="http://schemas.openxmlformats.org/drawingml/2006/main" xmlns:r="http://schemas.openxmlformats.org/officeDocument/2006/relationships" xmlns:p188="http://schemas.microsoft.com/office/powerpoint/2018/8/main">
  <p188:cm id="{9A14106E-9335-4270-8104-238A6A95F73C}" authorId="{37E820FE-4FEB-70DF-2ABD-B6BD11E3EB6E}" status="resolved" created="2025-08-01T20:12:56.275" complete="100000">
    <ac:deMkLst xmlns:ac="http://schemas.microsoft.com/office/drawing/2013/main/command">
      <pc:docMk xmlns:pc="http://schemas.microsoft.com/office/powerpoint/2013/main/command"/>
      <pc:sldMk xmlns:pc="http://schemas.microsoft.com/office/powerpoint/2013/main/command" cId="2575704386" sldId="267"/>
      <ac:spMk id="5" creationId="{5DEE3B00-151F-65DA-B9E7-2BC154D98F16}"/>
    </ac:deMkLst>
    <p188:replyLst>
      <p188:reply id="{2ACF9A13-0FC6-45D4-A193-48D08458C402}" authorId="{89CBF947-ABB8-4968-1505-52F6BE0AE0DD}" created="2025-08-14T12:59:18.995">
        <p188:txBody>
          <a:bodyPr/>
          <a:lstStyle/>
          <a:p>
            <a:r>
              <a:rPr lang="en-GB"/>
              <a:t>It would be good but only if you can back them up a bit</a:t>
            </a:r>
          </a:p>
        </p188:txBody>
      </p188:reply>
      <p188:reply id="{40BD286A-5BB2-4F70-B16A-A0292BDABD86}" authorId="{37E820FE-4FEB-70DF-2ABD-B6BD11E3EB6E}" created="2025-08-14T14:45:45.911">
        <p188:txBody>
          <a:bodyPr/>
          <a:lstStyle/>
          <a:p>
            <a:r>
              <a:rPr lang="en-GB"/>
              <a:t>I don’t have the info to do this, so I’ll leave it up to people using the data to add the interpretation. </a:t>
            </a:r>
          </a:p>
        </p188:txBody>
      </p188:reply>
    </p188:replyLst>
    <p188:txBody>
      <a:bodyPr/>
      <a:lstStyle/>
      <a:p>
        <a:r>
          <a:rPr lang="en-GB"/>
          <a:t>Would it be possible and appropriate to include some ideas about why this is? E.g. are house building targets higher for MK than other areas?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0BA35A-8EBE-A541-8953-0B50CD14BF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7821E63-3201-2774-6BA0-C6FF4B31AED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A09CC82-FFAB-435B-ACA8-D8F724C25EB3}" type="datetimeFigureOut">
              <a:rPr lang="en-GB" smtClean="0"/>
              <a:t>21/08/2025</a:t>
            </a:fld>
            <a:endParaRPr lang="en-GB"/>
          </a:p>
        </p:txBody>
      </p:sp>
      <p:sp>
        <p:nvSpPr>
          <p:cNvPr id="4" name="Footer Placeholder 3">
            <a:extLst>
              <a:ext uri="{FF2B5EF4-FFF2-40B4-BE49-F238E27FC236}">
                <a16:creationId xmlns:a16="http://schemas.microsoft.com/office/drawing/2014/main" id="{8F41AE9B-0F9C-48BE-0F38-A67A83E77B0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DEB1B-CCA6-FC03-154E-057D1283224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91B493-692C-4F32-8882-F245617A67E4}" type="slidenum">
              <a:rPr lang="en-GB" smtClean="0"/>
              <a:t>‹#›</a:t>
            </a:fld>
            <a:endParaRPr lang="en-GB"/>
          </a:p>
        </p:txBody>
      </p:sp>
    </p:spTree>
    <p:extLst>
      <p:ext uri="{BB962C8B-B14F-4D97-AF65-F5344CB8AC3E}">
        <p14:creationId xmlns:p14="http://schemas.microsoft.com/office/powerpoint/2010/main" val="1092123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6C8BA0-66BF-4BAF-83F4-2552FC6961D1}" type="datetimeFigureOut">
              <a:rPr lang="en-GB" smtClean="0"/>
              <a:t>21/08/2025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E779D2-CEF4-48F3-8880-62A965DAE8E3}" type="slidenum">
              <a:rPr lang="en-GB" smtClean="0"/>
              <a:t>‹#›</a:t>
            </a:fld>
            <a:endParaRPr lang="en-GB"/>
          </a:p>
        </p:txBody>
      </p:sp>
    </p:spTree>
    <p:extLst>
      <p:ext uri="{BB962C8B-B14F-4D97-AF65-F5344CB8AC3E}">
        <p14:creationId xmlns:p14="http://schemas.microsoft.com/office/powerpoint/2010/main" val="1144113420"/>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D2B880-4E56-49AE-BFD2-484CF7B3CB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6254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10</a:t>
            </a:fld>
            <a:endParaRPr lang="en-GB"/>
          </a:p>
        </p:txBody>
      </p:sp>
    </p:spTree>
    <p:extLst>
      <p:ext uri="{BB962C8B-B14F-4D97-AF65-F5344CB8AC3E}">
        <p14:creationId xmlns:p14="http://schemas.microsoft.com/office/powerpoint/2010/main" val="3239686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4098D-DA16-FADC-77E7-5E5F891E2D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70C12-EE4E-DB8A-8F97-ADB7E3A2D8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A29E8A-A60A-B3EB-D53F-000A9A5A3414}"/>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675043F3-A6C7-24C5-0F17-3ED6C190AD2A}"/>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875B65A3-1F9C-78C1-647C-3A603871627F}"/>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CBFCF624-6F75-5704-DEEE-88BED760D1D8}"/>
              </a:ext>
            </a:extLst>
          </p:cNvPr>
          <p:cNvSpPr>
            <a:spLocks noGrp="1"/>
          </p:cNvSpPr>
          <p:nvPr>
            <p:ph type="sldNum" sz="quarter" idx="5"/>
          </p:nvPr>
        </p:nvSpPr>
        <p:spPr/>
        <p:txBody>
          <a:bodyPr/>
          <a:lstStyle/>
          <a:p>
            <a:fld id="{6DE779D2-CEF4-48F3-8880-62A965DAE8E3}" type="slidenum">
              <a:rPr lang="en-GB" smtClean="0"/>
              <a:t>11</a:t>
            </a:fld>
            <a:endParaRPr lang="en-GB"/>
          </a:p>
        </p:txBody>
      </p:sp>
    </p:spTree>
    <p:extLst>
      <p:ext uri="{BB962C8B-B14F-4D97-AF65-F5344CB8AC3E}">
        <p14:creationId xmlns:p14="http://schemas.microsoft.com/office/powerpoint/2010/main" val="4266936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12</a:t>
            </a:fld>
            <a:endParaRPr lang="en-GB"/>
          </a:p>
        </p:txBody>
      </p:sp>
    </p:spTree>
    <p:extLst>
      <p:ext uri="{BB962C8B-B14F-4D97-AF65-F5344CB8AC3E}">
        <p14:creationId xmlns:p14="http://schemas.microsoft.com/office/powerpoint/2010/main" val="463015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2</a:t>
            </a:fld>
            <a:endParaRPr lang="en-GB"/>
          </a:p>
        </p:txBody>
      </p:sp>
    </p:spTree>
    <p:extLst>
      <p:ext uri="{BB962C8B-B14F-4D97-AF65-F5344CB8AC3E}">
        <p14:creationId xmlns:p14="http://schemas.microsoft.com/office/powerpoint/2010/main" val="2627795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3</a:t>
            </a:fld>
            <a:endParaRPr lang="en-GB"/>
          </a:p>
        </p:txBody>
      </p:sp>
    </p:spTree>
    <p:extLst>
      <p:ext uri="{BB962C8B-B14F-4D97-AF65-F5344CB8AC3E}">
        <p14:creationId xmlns:p14="http://schemas.microsoft.com/office/powerpoint/2010/main" val="2841111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5E3D7-A97C-B03A-FED3-8C77DBAB8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2C7D1-B443-A8BA-51E9-0160B91F4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4517D-3A4A-7256-D766-E3C3FDC49837}"/>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3E8B121A-55F0-07DB-2F5D-9BF2718E4626}"/>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DD6AC02B-962A-6E6B-690A-053EFFF52C53}"/>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B7939E5E-9271-00B3-F37A-27B5D202A238}"/>
              </a:ext>
            </a:extLst>
          </p:cNvPr>
          <p:cNvSpPr>
            <a:spLocks noGrp="1"/>
          </p:cNvSpPr>
          <p:nvPr>
            <p:ph type="sldNum" sz="quarter" idx="5"/>
          </p:nvPr>
        </p:nvSpPr>
        <p:spPr/>
        <p:txBody>
          <a:bodyPr/>
          <a:lstStyle/>
          <a:p>
            <a:fld id="{6DE779D2-CEF4-48F3-8880-62A965DAE8E3}" type="slidenum">
              <a:rPr lang="en-GB" smtClean="0"/>
              <a:t>4</a:t>
            </a:fld>
            <a:endParaRPr lang="en-GB"/>
          </a:p>
        </p:txBody>
      </p:sp>
    </p:spTree>
    <p:extLst>
      <p:ext uri="{BB962C8B-B14F-4D97-AF65-F5344CB8AC3E}">
        <p14:creationId xmlns:p14="http://schemas.microsoft.com/office/powerpoint/2010/main" val="41448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5</a:t>
            </a:fld>
            <a:endParaRPr lang="en-GB"/>
          </a:p>
        </p:txBody>
      </p:sp>
    </p:spTree>
    <p:extLst>
      <p:ext uri="{BB962C8B-B14F-4D97-AF65-F5344CB8AC3E}">
        <p14:creationId xmlns:p14="http://schemas.microsoft.com/office/powerpoint/2010/main" val="1895270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6</a:t>
            </a:fld>
            <a:endParaRPr lang="en-GB"/>
          </a:p>
        </p:txBody>
      </p:sp>
    </p:spTree>
    <p:extLst>
      <p:ext uri="{BB962C8B-B14F-4D97-AF65-F5344CB8AC3E}">
        <p14:creationId xmlns:p14="http://schemas.microsoft.com/office/powerpoint/2010/main" val="968360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7</a:t>
            </a:fld>
            <a:endParaRPr lang="en-GB"/>
          </a:p>
        </p:txBody>
      </p:sp>
    </p:spTree>
    <p:extLst>
      <p:ext uri="{BB962C8B-B14F-4D97-AF65-F5344CB8AC3E}">
        <p14:creationId xmlns:p14="http://schemas.microsoft.com/office/powerpoint/2010/main" val="2426271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8</a:t>
            </a:fld>
            <a:endParaRPr lang="en-GB"/>
          </a:p>
        </p:txBody>
      </p:sp>
    </p:spTree>
    <p:extLst>
      <p:ext uri="{BB962C8B-B14F-4D97-AF65-F5344CB8AC3E}">
        <p14:creationId xmlns:p14="http://schemas.microsoft.com/office/powerpoint/2010/main" val="74824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6DE779D2-CEF4-48F3-8880-62A965DAE8E3}" type="slidenum">
              <a:rPr lang="en-GB" smtClean="0"/>
              <a:t>9</a:t>
            </a:fld>
            <a:endParaRPr lang="en-GB"/>
          </a:p>
        </p:txBody>
      </p:sp>
    </p:spTree>
    <p:extLst>
      <p:ext uri="{BB962C8B-B14F-4D97-AF65-F5344CB8AC3E}">
        <p14:creationId xmlns:p14="http://schemas.microsoft.com/office/powerpoint/2010/main" val="256860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9F8F5-D4CE-37C2-FE60-91825D31A0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13357C7-0F1B-05CD-A8D3-7DE9C74763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914360-4676-05BB-4D0C-8C486F1E7837}"/>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5" name="Footer Placeholder 4">
            <a:extLst>
              <a:ext uri="{FF2B5EF4-FFF2-40B4-BE49-F238E27FC236}">
                <a16:creationId xmlns:a16="http://schemas.microsoft.com/office/drawing/2014/main" id="{ACC0B63F-CB99-A872-7FFE-F148BEFA1F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5C1E7E-A896-FDC8-01DC-0EA6F8E29B4B}"/>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572563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25619-CED0-96BC-0CFD-5F545B2EDE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51AFDB-5B51-E7C8-AC21-E35EECB703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951F0E-54F4-9AA9-2088-2E038CE8D78A}"/>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5" name="Footer Placeholder 4">
            <a:extLst>
              <a:ext uri="{FF2B5EF4-FFF2-40B4-BE49-F238E27FC236}">
                <a16:creationId xmlns:a16="http://schemas.microsoft.com/office/drawing/2014/main" id="{2FEF0364-2D44-9005-9FC5-26D767852A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E3BD38-1BC1-6633-75F2-0019788667BD}"/>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4175579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39361-60BA-5B05-413F-0DFD21F6A8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08FC1AE-34D5-F7FB-131E-C3A58CBFB4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C1FF93-E569-D322-CC01-7ADE0D7E395B}"/>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5" name="Footer Placeholder 4">
            <a:extLst>
              <a:ext uri="{FF2B5EF4-FFF2-40B4-BE49-F238E27FC236}">
                <a16:creationId xmlns:a16="http://schemas.microsoft.com/office/drawing/2014/main" id="{5EC3BF85-DA09-BCE7-5484-242FF980A4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5CBBE7-D6CF-CD92-FD1C-38B2DB76C82E}"/>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4068508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1E5CC-8F04-9D43-BCD3-7275E8C172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5334" y="304598"/>
            <a:ext cx="2712354" cy="1025518"/>
          </a:xfrm>
          <a:prstGeom prst="rect">
            <a:avLst/>
          </a:prstGeom>
        </p:spPr>
      </p:pic>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0216" y="-27384"/>
            <a:ext cx="4190280" cy="6902395"/>
          </a:xfrm>
          <a:prstGeom prst="rect">
            <a:avLst/>
          </a:prstGeom>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a:p>
        </p:txBody>
      </p:sp>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18028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sp>
        <p:nvSpPr>
          <p:cNvPr id="2" name="Title 1"/>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3" name="Text Placeholder 2"/>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2290156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4"/>
            <a:ext cx="11172331" cy="428040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32FB19C6-C53B-8847-BD23-39748DCC736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4130483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2791044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1957812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3631495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41611879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298553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B97E3-3543-C65D-7BBC-4BD2A38AB1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29B9209-D16C-27B5-6094-B665D916E7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6FB97F-D7DB-7645-64DB-C52C8E9B532C}"/>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5" name="Footer Placeholder 4">
            <a:extLst>
              <a:ext uri="{FF2B5EF4-FFF2-40B4-BE49-F238E27FC236}">
                <a16:creationId xmlns:a16="http://schemas.microsoft.com/office/drawing/2014/main" id="{42FD29D0-5ED2-9EC7-AE67-E81426FE1D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9F617F-4133-0C52-F9E1-205B1EC0661B}"/>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25235272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umber, Title and Content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2F8DF2D6-CCCF-DD4C-8ACC-D5FDF08641B1}"/>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4555081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umber, Title and Content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C429C66E-1CFE-BD48-A9EE-22A6C6D6F598}"/>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650804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umber, Title and Content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3AE2386F-3B15-F54A-96E4-356500D7194E}"/>
              </a:ext>
            </a:extLst>
          </p:cNvPr>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Footer Placeholder 4">
            <a:extLst>
              <a:ext uri="{FF2B5EF4-FFF2-40B4-BE49-F238E27FC236}">
                <a16:creationId xmlns:a16="http://schemas.microsoft.com/office/drawing/2014/main" id="{73EC50AE-7C8C-3F4A-9BB7-13DFE250BDF6}"/>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3118D4B9-6002-7242-AE5B-B554A9566D4E}"/>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1677356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523445" y="1844825"/>
            <a:ext cx="7084723"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spTree>
    <p:extLst>
      <p:ext uri="{BB962C8B-B14F-4D97-AF65-F5344CB8AC3E}">
        <p14:creationId xmlns:p14="http://schemas.microsoft.com/office/powerpoint/2010/main" val="602434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44" y="1844825"/>
            <a:ext cx="11172332"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184576D4-12E8-BD46-8E2A-6BE58E12DBF6}"/>
              </a:ext>
            </a:extLst>
          </p:cNvPr>
          <p:cNvSpPr/>
          <p:nvPr userDrawn="1"/>
        </p:nvSpPr>
        <p:spPr>
          <a:xfrm>
            <a:off x="596213" y="458434"/>
            <a:ext cx="1080120" cy="108012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a:extLst>
              <a:ext uri="{FF2B5EF4-FFF2-40B4-BE49-F238E27FC236}">
                <a16:creationId xmlns:a16="http://schemas.microsoft.com/office/drawing/2014/main" id="{1BCA06D5-3EC0-394C-B80A-61CD43C5A12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599463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B564EE7F-CA5D-2445-870E-98CDFDA14BFE}"/>
              </a:ext>
            </a:extLst>
          </p:cNvPr>
          <p:cNvSpPr/>
          <p:nvPr userDrawn="1"/>
        </p:nvSpPr>
        <p:spPr>
          <a:xfrm>
            <a:off x="596213" y="458434"/>
            <a:ext cx="1080120" cy="10801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11172332"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9" name="Picture 18">
            <a:extLst>
              <a:ext uri="{FF2B5EF4-FFF2-40B4-BE49-F238E27FC236}">
                <a16:creationId xmlns:a16="http://schemas.microsoft.com/office/drawing/2014/main" id="{D63053A9-C3B3-2A4D-988E-753D3425059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0791463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11172332"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30EA4015-EA8F-1B4A-BA15-223DE436BF63}"/>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8" name="Picture 17">
            <a:extLst>
              <a:ext uri="{FF2B5EF4-FFF2-40B4-BE49-F238E27FC236}">
                <a16:creationId xmlns:a16="http://schemas.microsoft.com/office/drawing/2014/main" id="{F8B53AFD-0CB9-8A4C-B0CB-3A315A50B03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791499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6" name="Oval 15">
            <a:extLst>
              <a:ext uri="{FF2B5EF4-FFF2-40B4-BE49-F238E27FC236}">
                <a16:creationId xmlns:a16="http://schemas.microsoft.com/office/drawing/2014/main" id="{4852B6C0-4E92-354F-8B42-17732F156197}"/>
              </a:ext>
            </a:extLst>
          </p:cNvPr>
          <p:cNvSpPr/>
          <p:nvPr userDrawn="1"/>
        </p:nvSpPr>
        <p:spPr>
          <a:xfrm>
            <a:off x="596213" y="458434"/>
            <a:ext cx="1080120" cy="108012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9" name="Picture 18">
            <a:extLst>
              <a:ext uri="{FF2B5EF4-FFF2-40B4-BE49-F238E27FC236}">
                <a16:creationId xmlns:a16="http://schemas.microsoft.com/office/drawing/2014/main" id="{D8E8A105-20E1-274A-A139-BC31DEB40B7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2002853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a:t>Bedfordshire, Luton and Milton Keynes Health and Care Partnership</a:t>
            </a:r>
            <a:endParaRPr lang="en-GB" dirty="0"/>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A39F9EA4-59B8-DE41-8274-B9A04E4EC460}"/>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8" name="Picture 17">
            <a:extLst>
              <a:ext uri="{FF2B5EF4-FFF2-40B4-BE49-F238E27FC236}">
                <a16:creationId xmlns:a16="http://schemas.microsoft.com/office/drawing/2014/main" id="{37542ED5-F060-2049-B80F-0298CC6EA6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5777523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1" name="Picture 10">
            <a:extLst>
              <a:ext uri="{FF2B5EF4-FFF2-40B4-BE49-F238E27FC236}">
                <a16:creationId xmlns:a16="http://schemas.microsoft.com/office/drawing/2014/main" id="{344C63B7-1F88-0248-8F1C-FD5E72E46C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pic>
        <p:nvPicPr>
          <p:cNvPr id="12" name="Picture 11">
            <a:extLst>
              <a:ext uri="{FF2B5EF4-FFF2-40B4-BE49-F238E27FC236}">
                <a16:creationId xmlns:a16="http://schemas.microsoft.com/office/drawing/2014/main" id="{4BF3264E-C2CF-9244-BE51-9FE7E9B51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1451576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1E997-8D5F-0E33-CCCC-EC90D94A08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87B3BD0-42DB-D863-7165-4316311657B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E3CC01-DBFC-B60C-FF39-6BD6D4BF2432}"/>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5" name="Footer Placeholder 4">
            <a:extLst>
              <a:ext uri="{FF2B5EF4-FFF2-40B4-BE49-F238E27FC236}">
                <a16:creationId xmlns:a16="http://schemas.microsoft.com/office/drawing/2014/main" id="{3AC6862C-26F4-8F61-0E9C-BBD80D2823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8ACF77-2AA7-4A55-7DC6-136931E10C49}"/>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6003327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0" name="Picture 9">
            <a:extLst>
              <a:ext uri="{FF2B5EF4-FFF2-40B4-BE49-F238E27FC236}">
                <a16:creationId xmlns:a16="http://schemas.microsoft.com/office/drawing/2014/main" id="{C30B3D59-F4A3-E643-A1FF-1826F0D1E2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11" name="Picture 10">
            <a:extLst>
              <a:ext uri="{FF2B5EF4-FFF2-40B4-BE49-F238E27FC236}">
                <a16:creationId xmlns:a16="http://schemas.microsoft.com/office/drawing/2014/main" id="{52DE9097-3F9F-E94F-BC45-EA2FBF7C905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9159567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F9775023-A94F-BF46-80BA-190548B266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0A31613D-8589-A049-AD80-4AA0A87E41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015850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79DB0-4E15-1346-C4E2-4E238B2269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D3F1CB-F392-F785-5C56-8F47D68ADC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12E4530-5E84-C44E-DD1F-C92A3EF853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5A6274-E265-AF0D-AC0E-89B398AF31A8}"/>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6" name="Footer Placeholder 5">
            <a:extLst>
              <a:ext uri="{FF2B5EF4-FFF2-40B4-BE49-F238E27FC236}">
                <a16:creationId xmlns:a16="http://schemas.microsoft.com/office/drawing/2014/main" id="{32B522FE-36F6-C740-666E-F72F31AE2A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01E639-D096-8597-797E-1C70852B9574}"/>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1621337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9ADB1-6EF5-B655-3D7C-EB878CAA80B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D1A032-3AC7-8F23-89EA-DC3ABE00C7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C882A3-7EDB-BE15-2876-CBDF3DF699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2D85DF-7BBE-9017-A0F5-17389853A0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F661E8-A5C3-DCB3-ADC6-0023CDB731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FBC097F-EC21-6829-4EE8-E120B1672C58}"/>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8" name="Footer Placeholder 7">
            <a:extLst>
              <a:ext uri="{FF2B5EF4-FFF2-40B4-BE49-F238E27FC236}">
                <a16:creationId xmlns:a16="http://schemas.microsoft.com/office/drawing/2014/main" id="{D368F489-4461-ACC8-F04F-E5B3783A87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7584F0D-0DA8-09BD-9323-41E760E9515B}"/>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436677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F665-5125-A346-296D-27C59D2DB6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A63F48B-3562-F583-92D6-DD63213B749D}"/>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4" name="Footer Placeholder 3">
            <a:extLst>
              <a:ext uri="{FF2B5EF4-FFF2-40B4-BE49-F238E27FC236}">
                <a16:creationId xmlns:a16="http://schemas.microsoft.com/office/drawing/2014/main" id="{77F05C44-ADBE-F3FA-77E7-1555AAC716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233739C-42AC-3B3F-5FC6-371BA67A798B}"/>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2659520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9ABE0A-666C-72DC-3578-D2F5F8383DCA}"/>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3" name="Footer Placeholder 2">
            <a:extLst>
              <a:ext uri="{FF2B5EF4-FFF2-40B4-BE49-F238E27FC236}">
                <a16:creationId xmlns:a16="http://schemas.microsoft.com/office/drawing/2014/main" id="{4F6F945B-BBAF-C1B9-4BFD-F488DF0BDE9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35E5F4D-45E3-CF19-B4A2-F021B5566074}"/>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3015668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E45EA-F845-F957-0183-4DD87986D7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82B2DC1-4985-E157-2188-36C27AA10D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16CC37A-4D77-1047-1A3C-F413D15608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AA53F1-25F4-D351-64C9-67706FACCE2D}"/>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6" name="Footer Placeholder 5">
            <a:extLst>
              <a:ext uri="{FF2B5EF4-FFF2-40B4-BE49-F238E27FC236}">
                <a16:creationId xmlns:a16="http://schemas.microsoft.com/office/drawing/2014/main" id="{3DE0B2D8-F296-1D66-2DE9-7F95A96F5F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A8F7EA-20B8-D1EF-3A1A-FC92C680E123}"/>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1544449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7B73D-6325-08D3-3BFC-FF84B56EB4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2F3FB3D-DAF9-5CB9-60EC-66B4351779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7E876D2-AD36-556E-26B5-A0AE5BAEAF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2896E6-42D2-4E32-4A48-C9723CC273A7}"/>
              </a:ext>
            </a:extLst>
          </p:cNvPr>
          <p:cNvSpPr>
            <a:spLocks noGrp="1"/>
          </p:cNvSpPr>
          <p:nvPr>
            <p:ph type="dt" sz="half" idx="10"/>
          </p:nvPr>
        </p:nvSpPr>
        <p:spPr/>
        <p:txBody>
          <a:bodyPr/>
          <a:lstStyle/>
          <a:p>
            <a:fld id="{61CFCC35-F3B2-4DF2-B0A9-2267A00C733D}" type="datetimeFigureOut">
              <a:rPr lang="en-GB" smtClean="0"/>
              <a:t>21/08/2025</a:t>
            </a:fld>
            <a:endParaRPr lang="en-GB"/>
          </a:p>
        </p:txBody>
      </p:sp>
      <p:sp>
        <p:nvSpPr>
          <p:cNvPr id="6" name="Footer Placeholder 5">
            <a:extLst>
              <a:ext uri="{FF2B5EF4-FFF2-40B4-BE49-F238E27FC236}">
                <a16:creationId xmlns:a16="http://schemas.microsoft.com/office/drawing/2014/main" id="{D3CFF351-C234-2DE3-0370-2002754B8E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1E4D46-725E-B3A4-2554-A9CBBB79C744}"/>
              </a:ext>
            </a:extLst>
          </p:cNvPr>
          <p:cNvSpPr>
            <a:spLocks noGrp="1"/>
          </p:cNvSpPr>
          <p:nvPr>
            <p:ph type="sldNum" sz="quarter" idx="12"/>
          </p:nvPr>
        </p:nvSpPr>
        <p:spPr/>
        <p:txBody>
          <a:bodyPr/>
          <a:lstStyle/>
          <a:p>
            <a:fld id="{739F308E-19C1-4B43-A32D-3278371D2691}" type="slidenum">
              <a:rPr lang="en-GB" smtClean="0"/>
              <a:t>‹#›</a:t>
            </a:fld>
            <a:endParaRPr lang="en-GB"/>
          </a:p>
        </p:txBody>
      </p:sp>
    </p:spTree>
    <p:extLst>
      <p:ext uri="{BB962C8B-B14F-4D97-AF65-F5344CB8AC3E}">
        <p14:creationId xmlns:p14="http://schemas.microsoft.com/office/powerpoint/2010/main" val="3207416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B23384-CDA4-8F6C-6DBA-050E9F9D4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DAFE0E-444A-A780-A62C-15AC153C22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C5545B-233F-214C-830C-500021DEFD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CFCC35-F3B2-4DF2-B0A9-2267A00C733D}" type="datetimeFigureOut">
              <a:rPr lang="en-GB" smtClean="0"/>
              <a:t>21/08/2025</a:t>
            </a:fld>
            <a:endParaRPr lang="en-GB"/>
          </a:p>
        </p:txBody>
      </p:sp>
      <p:sp>
        <p:nvSpPr>
          <p:cNvPr id="5" name="Footer Placeholder 4">
            <a:extLst>
              <a:ext uri="{FF2B5EF4-FFF2-40B4-BE49-F238E27FC236}">
                <a16:creationId xmlns:a16="http://schemas.microsoft.com/office/drawing/2014/main" id="{758DCCDB-F64D-955A-3607-EFBC647881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D04324E-2379-5212-DFCB-910B0D6CEA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9F308E-19C1-4B43-A32D-3278371D2691}" type="slidenum">
              <a:rPr lang="en-GB" smtClean="0"/>
              <a:t>‹#›</a:t>
            </a:fld>
            <a:endParaRPr lang="en-GB"/>
          </a:p>
        </p:txBody>
      </p:sp>
    </p:spTree>
    <p:extLst>
      <p:ext uri="{BB962C8B-B14F-4D97-AF65-F5344CB8AC3E}">
        <p14:creationId xmlns:p14="http://schemas.microsoft.com/office/powerpoint/2010/main" val="2838303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a:p>
        </p:txBody>
      </p:sp>
    </p:spTree>
    <p:extLst>
      <p:ext uri="{BB962C8B-B14F-4D97-AF65-F5344CB8AC3E}">
        <p14:creationId xmlns:p14="http://schemas.microsoft.com/office/powerpoint/2010/main" val="1757158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chart" Target="../charts/char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chart" Target="../charts/char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ons.gov.uk/peoplepopulationandcommunity/populationandmigration/populationprojections/bulletins/subnationalpopulationprojectionsforengland/2022base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microsoft.com/office/2018/10/relationships/comments" Target="../comments/modernComment_103_9AC19230.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05_364F014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07_9D8AD101.xm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0B_99862142.xm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chart" Target="../charts/char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a:xfrm>
            <a:off x="174170" y="2642493"/>
            <a:ext cx="8412272" cy="1573014"/>
          </a:xfrm>
        </p:spPr>
        <p:txBody>
          <a:bodyPr>
            <a:noAutofit/>
          </a:bodyPr>
          <a:lstStyle/>
          <a:p>
            <a:r>
              <a:rPr lang="en-GB" sz="5400" dirty="0"/>
              <a:t>Comparison of ONS and local projections to 2043</a:t>
            </a:r>
            <a:endParaRPr lang="en-US" sz="5400" dirty="0"/>
          </a:p>
        </p:txBody>
      </p:sp>
      <p:pic>
        <p:nvPicPr>
          <p:cNvPr id="4" name="Picture 3" descr="A logo with blue letters and a light bulb&#10;&#10;AI-generated content may be incorrect.">
            <a:extLst>
              <a:ext uri="{FF2B5EF4-FFF2-40B4-BE49-F238E27FC236}">
                <a16:creationId xmlns:a16="http://schemas.microsoft.com/office/drawing/2014/main" id="{3546115A-B75D-6F1A-36FE-B30EF83900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170" y="5203290"/>
            <a:ext cx="2413581" cy="1654710"/>
          </a:xfrm>
          <a:prstGeom prst="rect">
            <a:avLst/>
          </a:prstGeom>
        </p:spPr>
      </p:pic>
    </p:spTree>
    <p:extLst>
      <p:ext uri="{BB962C8B-B14F-4D97-AF65-F5344CB8AC3E}">
        <p14:creationId xmlns:p14="http://schemas.microsoft.com/office/powerpoint/2010/main" val="1859819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01CB8-FFA3-AF8D-DD43-D1CB8D62B102}"/>
              </a:ext>
            </a:extLst>
          </p:cNvPr>
          <p:cNvSpPr>
            <a:spLocks noGrp="1"/>
          </p:cNvSpPr>
          <p:nvPr>
            <p:ph type="title"/>
          </p:nvPr>
        </p:nvSpPr>
        <p:spPr/>
        <p:txBody>
          <a:bodyPr/>
          <a:lstStyle/>
          <a:p>
            <a:r>
              <a:rPr lang="en-GB" dirty="0"/>
              <a:t>By age – Milton Keynes</a:t>
            </a:r>
          </a:p>
        </p:txBody>
      </p:sp>
      <p:graphicFrame>
        <p:nvGraphicFramePr>
          <p:cNvPr id="3" name="Chart 2">
            <a:extLst>
              <a:ext uri="{FF2B5EF4-FFF2-40B4-BE49-F238E27FC236}">
                <a16:creationId xmlns:a16="http://schemas.microsoft.com/office/drawing/2014/main" id="{42FA26F1-1C75-BC65-AC4E-7573914CDFDE}"/>
              </a:ext>
            </a:extLst>
          </p:cNvPr>
          <p:cNvGraphicFramePr>
            <a:graphicFrameLocks/>
          </p:cNvGraphicFramePr>
          <p:nvPr>
            <p:extLst>
              <p:ext uri="{D42A27DB-BD31-4B8C-83A1-F6EECF244321}">
                <p14:modId xmlns:p14="http://schemas.microsoft.com/office/powerpoint/2010/main" val="1308211364"/>
              </p:ext>
            </p:extLst>
          </p:nvPr>
        </p:nvGraphicFramePr>
        <p:xfrm>
          <a:off x="733808" y="1543145"/>
          <a:ext cx="6169911" cy="2425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F89F9B92-54F5-718C-6A22-3DA093CA85A2}"/>
              </a:ext>
            </a:extLst>
          </p:cNvPr>
          <p:cNvGraphicFramePr>
            <a:graphicFrameLocks/>
          </p:cNvGraphicFramePr>
          <p:nvPr>
            <p:extLst>
              <p:ext uri="{D42A27DB-BD31-4B8C-83A1-F6EECF244321}">
                <p14:modId xmlns:p14="http://schemas.microsoft.com/office/powerpoint/2010/main" val="143245718"/>
              </p:ext>
            </p:extLst>
          </p:nvPr>
        </p:nvGraphicFramePr>
        <p:xfrm>
          <a:off x="733808" y="3933840"/>
          <a:ext cx="6032752" cy="2425351"/>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D0D1CC16-5F84-EC0C-6665-C5A8FD961FDE}"/>
              </a:ext>
            </a:extLst>
          </p:cNvPr>
          <p:cNvSpPr txBox="1"/>
          <p:nvPr/>
        </p:nvSpPr>
        <p:spPr>
          <a:xfrm>
            <a:off x="7455159" y="1907039"/>
            <a:ext cx="3526972" cy="3693319"/>
          </a:xfrm>
          <a:prstGeom prst="rect">
            <a:avLst/>
          </a:prstGeom>
          <a:noFill/>
        </p:spPr>
        <p:txBody>
          <a:bodyPr wrap="square" rtlCol="0">
            <a:spAutoFit/>
          </a:bodyPr>
          <a:lstStyle/>
          <a:p>
            <a:r>
              <a:rPr lang="en-GB" dirty="0"/>
              <a:t>As in Luton there is a higher variation between ONS and local projections for the youngest and oldest age groups than for the overall population.</a:t>
            </a:r>
          </a:p>
          <a:p>
            <a:endParaRPr lang="en-GB" dirty="0"/>
          </a:p>
          <a:p>
            <a:r>
              <a:rPr lang="en-GB" dirty="0"/>
              <a:t>Local projections for Under 18s are similar in 2025 but by 2043 there is a 24% difference.</a:t>
            </a:r>
          </a:p>
          <a:p>
            <a:endParaRPr lang="en-GB" dirty="0"/>
          </a:p>
          <a:p>
            <a:r>
              <a:rPr lang="en-GB" dirty="0"/>
              <a:t>Projections for over 65s show a 3% difference in 2025, increasing to 14% by 2043.</a:t>
            </a:r>
          </a:p>
        </p:txBody>
      </p:sp>
    </p:spTree>
    <p:extLst>
      <p:ext uri="{BB962C8B-B14F-4D97-AF65-F5344CB8AC3E}">
        <p14:creationId xmlns:p14="http://schemas.microsoft.com/office/powerpoint/2010/main" val="697216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FD66E-8C2D-2012-CB8E-C72CBD452A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BEB99B-DB22-D12C-041A-8EE0C3A19437}"/>
              </a:ext>
            </a:extLst>
          </p:cNvPr>
          <p:cNvSpPr>
            <a:spLocks noGrp="1"/>
          </p:cNvSpPr>
          <p:nvPr>
            <p:ph type="title"/>
          </p:nvPr>
        </p:nvSpPr>
        <p:spPr/>
        <p:txBody>
          <a:bodyPr/>
          <a:lstStyle/>
          <a:p>
            <a:r>
              <a:rPr lang="en-GB" dirty="0"/>
              <a:t>All ages – All BLMK</a:t>
            </a:r>
          </a:p>
        </p:txBody>
      </p:sp>
      <p:graphicFrame>
        <p:nvGraphicFramePr>
          <p:cNvPr id="6" name="Chart 5">
            <a:extLst>
              <a:ext uri="{FF2B5EF4-FFF2-40B4-BE49-F238E27FC236}">
                <a16:creationId xmlns:a16="http://schemas.microsoft.com/office/drawing/2014/main" id="{48A9CF95-7FD5-6536-5E91-A605458AB325}"/>
              </a:ext>
            </a:extLst>
          </p:cNvPr>
          <p:cNvGraphicFramePr>
            <a:graphicFrameLocks/>
          </p:cNvGraphicFramePr>
          <p:nvPr>
            <p:extLst>
              <p:ext uri="{D42A27DB-BD31-4B8C-83A1-F6EECF244321}">
                <p14:modId xmlns:p14="http://schemas.microsoft.com/office/powerpoint/2010/main" val="1302034486"/>
              </p:ext>
            </p:extLst>
          </p:nvPr>
        </p:nvGraphicFramePr>
        <p:xfrm>
          <a:off x="838200" y="1586204"/>
          <a:ext cx="6355702" cy="422676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14028F6-93B6-ABC7-6EFA-05E57AD7F59A}"/>
              </a:ext>
            </a:extLst>
          </p:cNvPr>
          <p:cNvSpPr txBox="1"/>
          <p:nvPr/>
        </p:nvSpPr>
        <p:spPr>
          <a:xfrm>
            <a:off x="7679094" y="1940767"/>
            <a:ext cx="3674706" cy="2031325"/>
          </a:xfrm>
          <a:prstGeom prst="rect">
            <a:avLst/>
          </a:prstGeom>
          <a:noFill/>
        </p:spPr>
        <p:txBody>
          <a:bodyPr wrap="square" rtlCol="0">
            <a:spAutoFit/>
          </a:bodyPr>
          <a:lstStyle/>
          <a:p>
            <a:r>
              <a:rPr lang="en-GB" dirty="0"/>
              <a:t>Projections for all of BLMK combined mirror those for Bedford Borough, starting over with ONS projections slightly higher in 2025 but with the difference increasing from 2035 until in 2043 there is an 8% difference.</a:t>
            </a:r>
          </a:p>
        </p:txBody>
      </p:sp>
      <p:pic>
        <p:nvPicPr>
          <p:cNvPr id="3" name="Picture 2" descr="PHIU Logo (Population Health Intelligence Unit)">
            <a:extLst>
              <a:ext uri="{FF2B5EF4-FFF2-40B4-BE49-F238E27FC236}">
                <a16:creationId xmlns:a16="http://schemas.microsoft.com/office/drawing/2014/main" id="{8D760F7F-85E6-97F9-4BDB-C0C5CC10C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1197263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F05B9-5882-6304-C4DA-8886426C70D8}"/>
              </a:ext>
            </a:extLst>
          </p:cNvPr>
          <p:cNvSpPr>
            <a:spLocks noGrp="1"/>
          </p:cNvSpPr>
          <p:nvPr>
            <p:ph type="title"/>
          </p:nvPr>
        </p:nvSpPr>
        <p:spPr/>
        <p:txBody>
          <a:bodyPr/>
          <a:lstStyle/>
          <a:p>
            <a:r>
              <a:rPr lang="en-GB" dirty="0"/>
              <a:t>By age – All BLMK</a:t>
            </a:r>
          </a:p>
        </p:txBody>
      </p:sp>
      <p:graphicFrame>
        <p:nvGraphicFramePr>
          <p:cNvPr id="4" name="Chart 3">
            <a:extLst>
              <a:ext uri="{FF2B5EF4-FFF2-40B4-BE49-F238E27FC236}">
                <a16:creationId xmlns:a16="http://schemas.microsoft.com/office/drawing/2014/main" id="{135C85BE-D141-00A4-834C-4B8D3FDE1678}"/>
              </a:ext>
            </a:extLst>
          </p:cNvPr>
          <p:cNvGraphicFramePr>
            <a:graphicFrameLocks/>
          </p:cNvGraphicFramePr>
          <p:nvPr>
            <p:extLst>
              <p:ext uri="{D42A27DB-BD31-4B8C-83A1-F6EECF244321}">
                <p14:modId xmlns:p14="http://schemas.microsoft.com/office/powerpoint/2010/main" val="4016902247"/>
              </p:ext>
            </p:extLst>
          </p:nvPr>
        </p:nvGraphicFramePr>
        <p:xfrm>
          <a:off x="716515" y="1565958"/>
          <a:ext cx="6178807" cy="22595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205CE9DD-118E-8DA1-B45D-BBB949409C32}"/>
              </a:ext>
            </a:extLst>
          </p:cNvPr>
          <p:cNvGraphicFramePr>
            <a:graphicFrameLocks/>
          </p:cNvGraphicFramePr>
          <p:nvPr>
            <p:extLst>
              <p:ext uri="{D42A27DB-BD31-4B8C-83A1-F6EECF244321}">
                <p14:modId xmlns:p14="http://schemas.microsoft.com/office/powerpoint/2010/main" val="1689687945"/>
              </p:ext>
            </p:extLst>
          </p:nvPr>
        </p:nvGraphicFramePr>
        <p:xfrm>
          <a:off x="716515" y="3991917"/>
          <a:ext cx="6066840" cy="2259593"/>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23188348-CBAA-99D6-CF5D-7453ADDE4975}"/>
              </a:ext>
            </a:extLst>
          </p:cNvPr>
          <p:cNvSpPr txBox="1"/>
          <p:nvPr/>
        </p:nvSpPr>
        <p:spPr>
          <a:xfrm>
            <a:off x="7585788" y="1894114"/>
            <a:ext cx="3396343" cy="2308324"/>
          </a:xfrm>
          <a:prstGeom prst="rect">
            <a:avLst/>
          </a:prstGeom>
          <a:noFill/>
        </p:spPr>
        <p:txBody>
          <a:bodyPr wrap="square" rtlCol="0">
            <a:spAutoFit/>
          </a:bodyPr>
          <a:lstStyle/>
          <a:p>
            <a:r>
              <a:rPr lang="en-GB" dirty="0"/>
              <a:t>All BLMK areas combined show higher differences between local and ONS projections by 2043 than those for Bedford Borough, likely because of the greater differences seen in the urban areas of Luton and Milton Keynes.</a:t>
            </a:r>
          </a:p>
        </p:txBody>
      </p:sp>
      <p:pic>
        <p:nvPicPr>
          <p:cNvPr id="3" name="Picture 2" descr="PHIU Logo (Population Health Intelligence Unit)">
            <a:extLst>
              <a:ext uri="{FF2B5EF4-FFF2-40B4-BE49-F238E27FC236}">
                <a16:creationId xmlns:a16="http://schemas.microsoft.com/office/drawing/2014/main" id="{81E6D679-66E1-0CEF-C245-5D56CA3C94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3137332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2C4C7-8984-76CC-D5FE-BCE752623937}"/>
              </a:ext>
            </a:extLst>
          </p:cNvPr>
          <p:cNvSpPr>
            <a:spLocks noGrp="1"/>
          </p:cNvSpPr>
          <p:nvPr>
            <p:ph type="title"/>
          </p:nvPr>
        </p:nvSpPr>
        <p:spPr>
          <a:xfrm>
            <a:off x="838200" y="365125"/>
            <a:ext cx="8662416" cy="1325563"/>
          </a:xfrm>
        </p:spPr>
        <p:txBody>
          <a:bodyPr/>
          <a:lstStyle/>
          <a:p>
            <a:r>
              <a:rPr lang="en-GB" dirty="0"/>
              <a:t>Introduction</a:t>
            </a:r>
          </a:p>
        </p:txBody>
      </p:sp>
      <p:sp>
        <p:nvSpPr>
          <p:cNvPr id="3" name="Content Placeholder 2">
            <a:extLst>
              <a:ext uri="{FF2B5EF4-FFF2-40B4-BE49-F238E27FC236}">
                <a16:creationId xmlns:a16="http://schemas.microsoft.com/office/drawing/2014/main" id="{72909AA2-9A52-A764-ACF3-AC069B28282C}"/>
              </a:ext>
            </a:extLst>
          </p:cNvPr>
          <p:cNvSpPr>
            <a:spLocks noGrp="1"/>
          </p:cNvSpPr>
          <p:nvPr>
            <p:ph idx="1"/>
          </p:nvPr>
        </p:nvSpPr>
        <p:spPr/>
        <p:txBody>
          <a:bodyPr>
            <a:normAutofit lnSpcReduction="10000"/>
          </a:bodyPr>
          <a:lstStyle/>
          <a:p>
            <a:r>
              <a:rPr lang="en-GB" dirty="0"/>
              <a:t>This pack presents a  brief comparison of resident population forecasts for Bedford Borough, Central Bedfordshire, Luton, and Milton Keynes.</a:t>
            </a:r>
          </a:p>
          <a:p>
            <a:r>
              <a:rPr lang="en-GB" dirty="0"/>
              <a:t>It includes data from the most recent (published 2025) </a:t>
            </a:r>
            <a:r>
              <a:rPr lang="en-GB" dirty="0">
                <a:hlinkClick r:id="rId3"/>
              </a:rPr>
              <a:t>ONS population forecasts</a:t>
            </a:r>
            <a:r>
              <a:rPr lang="en-GB" dirty="0"/>
              <a:t>, and locally-produced population projections which are informed by local knowledge about house-building plans (except in Luton).</a:t>
            </a:r>
          </a:p>
          <a:p>
            <a:r>
              <a:rPr lang="en-GB" dirty="0"/>
              <a:t>While the ONS projections go to 2045, our local projections end at 2043.</a:t>
            </a:r>
          </a:p>
          <a:p>
            <a:r>
              <a:rPr lang="en-GB" dirty="0"/>
              <a:t>Historically, ONS population estimates have underestimated the number of people resident in our areas. </a:t>
            </a:r>
          </a:p>
        </p:txBody>
      </p:sp>
      <p:pic>
        <p:nvPicPr>
          <p:cNvPr id="5" name="Picture 4" descr="PHIU Logo (Population Health Intelligence Unit)">
            <a:extLst>
              <a:ext uri="{FF2B5EF4-FFF2-40B4-BE49-F238E27FC236}">
                <a16:creationId xmlns:a16="http://schemas.microsoft.com/office/drawing/2014/main" id="{58D0BB73-395D-F3D9-C0D2-0C07F961B3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5006" y="0"/>
            <a:ext cx="2816994" cy="1985527"/>
          </a:xfrm>
          <a:prstGeom prst="rect">
            <a:avLst/>
          </a:prstGeom>
        </p:spPr>
      </p:pic>
    </p:spTree>
    <p:extLst>
      <p:ext uri="{BB962C8B-B14F-4D97-AF65-F5344CB8AC3E}">
        <p14:creationId xmlns:p14="http://schemas.microsoft.com/office/powerpoint/2010/main" val="3794557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40E12-8302-41FB-4C67-00AD5AAB5081}"/>
              </a:ext>
            </a:extLst>
          </p:cNvPr>
          <p:cNvSpPr>
            <a:spLocks noGrp="1"/>
          </p:cNvSpPr>
          <p:nvPr>
            <p:ph type="title"/>
          </p:nvPr>
        </p:nvSpPr>
        <p:spPr/>
        <p:txBody>
          <a:bodyPr/>
          <a:lstStyle/>
          <a:p>
            <a:r>
              <a:rPr lang="en-GB" dirty="0"/>
              <a:t>All ages, Bedford Borough</a:t>
            </a:r>
          </a:p>
        </p:txBody>
      </p:sp>
      <p:sp>
        <p:nvSpPr>
          <p:cNvPr id="3" name="Content Placeholder 2">
            <a:extLst>
              <a:ext uri="{FF2B5EF4-FFF2-40B4-BE49-F238E27FC236}">
                <a16:creationId xmlns:a16="http://schemas.microsoft.com/office/drawing/2014/main" id="{9C55CE93-7A73-9408-9934-B5283CF85FC1}"/>
              </a:ext>
            </a:extLst>
          </p:cNvPr>
          <p:cNvSpPr>
            <a:spLocks noGrp="1"/>
          </p:cNvSpPr>
          <p:nvPr>
            <p:ph idx="1"/>
          </p:nvPr>
        </p:nvSpPr>
        <p:spPr>
          <a:xfrm>
            <a:off x="7490692" y="1825625"/>
            <a:ext cx="3863108" cy="4351338"/>
          </a:xfrm>
        </p:spPr>
        <p:txBody>
          <a:bodyPr>
            <a:normAutofit/>
          </a:bodyPr>
          <a:lstStyle/>
          <a:p>
            <a:pPr marL="0" indent="0">
              <a:buNone/>
            </a:pPr>
            <a:r>
              <a:rPr lang="en-GB" sz="2000" dirty="0"/>
              <a:t>For 2025 and for 2030, ONS projected population data is 1-2% higher than our local projections.</a:t>
            </a:r>
          </a:p>
          <a:p>
            <a:pPr marL="0" indent="0">
              <a:buNone/>
            </a:pPr>
            <a:r>
              <a:rPr lang="en-GB" sz="2000" dirty="0"/>
              <a:t>By 2035 ONS projected numbers are 3% lower than our local projections, increasing to 8% by 2043.</a:t>
            </a:r>
          </a:p>
        </p:txBody>
      </p:sp>
      <p:graphicFrame>
        <p:nvGraphicFramePr>
          <p:cNvPr id="4" name="Chart 3">
            <a:extLst>
              <a:ext uri="{FF2B5EF4-FFF2-40B4-BE49-F238E27FC236}">
                <a16:creationId xmlns:a16="http://schemas.microsoft.com/office/drawing/2014/main" id="{935A14F2-5E99-64BD-744D-8358EC2E514F}"/>
              </a:ext>
            </a:extLst>
          </p:cNvPr>
          <p:cNvGraphicFramePr>
            <a:graphicFrameLocks/>
          </p:cNvGraphicFramePr>
          <p:nvPr>
            <p:extLst>
              <p:ext uri="{D42A27DB-BD31-4B8C-83A1-F6EECF244321}">
                <p14:modId xmlns:p14="http://schemas.microsoft.com/office/powerpoint/2010/main" val="2941475478"/>
              </p:ext>
            </p:extLst>
          </p:nvPr>
        </p:nvGraphicFramePr>
        <p:xfrm>
          <a:off x="445772" y="1411286"/>
          <a:ext cx="7044920" cy="4351339"/>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descr="PHIU Logo (Population Health Intelligence Unit)">
            <a:extLst>
              <a:ext uri="{FF2B5EF4-FFF2-40B4-BE49-F238E27FC236}">
                <a16:creationId xmlns:a16="http://schemas.microsoft.com/office/drawing/2014/main" id="{6AC81A6B-323F-235E-28EE-A056D28D3F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2596377136"/>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58A9-0B4A-D3C8-0B28-38DCA9BE01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3ACF0E-3272-3D82-5695-43A50820688A}"/>
              </a:ext>
            </a:extLst>
          </p:cNvPr>
          <p:cNvSpPr>
            <a:spLocks noGrp="1"/>
          </p:cNvSpPr>
          <p:nvPr>
            <p:ph type="title"/>
          </p:nvPr>
        </p:nvSpPr>
        <p:spPr>
          <a:xfrm>
            <a:off x="838200" y="365125"/>
            <a:ext cx="7962900" cy="1325563"/>
          </a:xfrm>
        </p:spPr>
        <p:txBody>
          <a:bodyPr/>
          <a:lstStyle/>
          <a:p>
            <a:r>
              <a:rPr lang="en-GB" dirty="0"/>
              <a:t>Differences in projections by age - Bedford Borough</a:t>
            </a:r>
          </a:p>
        </p:txBody>
      </p:sp>
      <p:sp>
        <p:nvSpPr>
          <p:cNvPr id="6" name="Content Placeholder 5">
            <a:extLst>
              <a:ext uri="{FF2B5EF4-FFF2-40B4-BE49-F238E27FC236}">
                <a16:creationId xmlns:a16="http://schemas.microsoft.com/office/drawing/2014/main" id="{C0ED63BD-A3CE-CA75-7E26-A416B174B4DE}"/>
              </a:ext>
            </a:extLst>
          </p:cNvPr>
          <p:cNvSpPr>
            <a:spLocks noGrp="1"/>
          </p:cNvSpPr>
          <p:nvPr>
            <p:ph idx="1"/>
          </p:nvPr>
        </p:nvSpPr>
        <p:spPr>
          <a:xfrm>
            <a:off x="7866043" y="1690688"/>
            <a:ext cx="3955056" cy="4486275"/>
          </a:xfrm>
        </p:spPr>
        <p:txBody>
          <a:bodyPr>
            <a:normAutofit fontScale="92500" lnSpcReduction="20000"/>
          </a:bodyPr>
          <a:lstStyle/>
          <a:p>
            <a:pPr marL="0" indent="0">
              <a:buNone/>
            </a:pPr>
            <a:r>
              <a:rPr lang="en-GB" dirty="0"/>
              <a:t>There are only small differences in projected numbers of under-18s until 2035, when our local projections become higher than the ONS projections. </a:t>
            </a:r>
          </a:p>
          <a:p>
            <a:pPr marL="0" indent="0">
              <a:buNone/>
            </a:pPr>
            <a:endParaRPr lang="en-GB" dirty="0"/>
          </a:p>
          <a:p>
            <a:pPr marL="0" indent="0">
              <a:buNone/>
            </a:pPr>
            <a:r>
              <a:rPr lang="en-GB" dirty="0"/>
              <a:t>For older people (65 and over) our local projections are already slightly higher in 2025, and the difference increases into the future. </a:t>
            </a:r>
          </a:p>
        </p:txBody>
      </p:sp>
      <p:graphicFrame>
        <p:nvGraphicFramePr>
          <p:cNvPr id="5" name="Chart 4">
            <a:extLst>
              <a:ext uri="{FF2B5EF4-FFF2-40B4-BE49-F238E27FC236}">
                <a16:creationId xmlns:a16="http://schemas.microsoft.com/office/drawing/2014/main" id="{1F1295C2-12E5-06EB-42CE-49004E795722}"/>
              </a:ext>
            </a:extLst>
          </p:cNvPr>
          <p:cNvGraphicFramePr>
            <a:graphicFrameLocks/>
          </p:cNvGraphicFramePr>
          <p:nvPr>
            <p:extLst>
              <p:ext uri="{D42A27DB-BD31-4B8C-83A1-F6EECF244321}">
                <p14:modId xmlns:p14="http://schemas.microsoft.com/office/powerpoint/2010/main" val="1677998558"/>
              </p:ext>
            </p:extLst>
          </p:nvPr>
        </p:nvGraphicFramePr>
        <p:xfrm>
          <a:off x="945270" y="1688788"/>
          <a:ext cx="6813703" cy="22469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E9361A06-2BE4-79BB-6130-3CA40EB037A1}"/>
              </a:ext>
            </a:extLst>
          </p:cNvPr>
          <p:cNvGraphicFramePr>
            <a:graphicFrameLocks/>
          </p:cNvGraphicFramePr>
          <p:nvPr>
            <p:extLst>
              <p:ext uri="{D42A27DB-BD31-4B8C-83A1-F6EECF244321}">
                <p14:modId xmlns:p14="http://schemas.microsoft.com/office/powerpoint/2010/main" val="4025028435"/>
              </p:ext>
            </p:extLst>
          </p:nvPr>
        </p:nvGraphicFramePr>
        <p:xfrm>
          <a:off x="945270" y="3930025"/>
          <a:ext cx="6813703" cy="2246938"/>
        </p:xfrm>
        <a:graphic>
          <a:graphicData uri="http://schemas.openxmlformats.org/drawingml/2006/chart">
            <c:chart xmlns:c="http://schemas.openxmlformats.org/drawingml/2006/chart" xmlns:r="http://schemas.openxmlformats.org/officeDocument/2006/relationships" r:id="rId5"/>
          </a:graphicData>
        </a:graphic>
      </p:graphicFrame>
      <p:pic>
        <p:nvPicPr>
          <p:cNvPr id="3" name="Picture 2" descr="PHIU Logo (Population Health Intelligence Unit)">
            <a:extLst>
              <a:ext uri="{FF2B5EF4-FFF2-40B4-BE49-F238E27FC236}">
                <a16:creationId xmlns:a16="http://schemas.microsoft.com/office/drawing/2014/main" id="{E0B53B8D-EE84-C206-A020-DF0EAF8254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911147334"/>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52E52-DCCB-687B-5BFD-197CD4E2A5A4}"/>
              </a:ext>
            </a:extLst>
          </p:cNvPr>
          <p:cNvSpPr>
            <a:spLocks noGrp="1"/>
          </p:cNvSpPr>
          <p:nvPr>
            <p:ph type="title"/>
          </p:nvPr>
        </p:nvSpPr>
        <p:spPr/>
        <p:txBody>
          <a:bodyPr/>
          <a:lstStyle/>
          <a:p>
            <a:r>
              <a:rPr lang="en-GB" dirty="0"/>
              <a:t>All ages – Central Bedfordshire</a:t>
            </a:r>
          </a:p>
        </p:txBody>
      </p:sp>
      <p:graphicFrame>
        <p:nvGraphicFramePr>
          <p:cNvPr id="3" name="Chart 2">
            <a:extLst>
              <a:ext uri="{FF2B5EF4-FFF2-40B4-BE49-F238E27FC236}">
                <a16:creationId xmlns:a16="http://schemas.microsoft.com/office/drawing/2014/main" id="{DB1A1280-9277-0EC9-AE61-97E7347CE1B3}"/>
              </a:ext>
            </a:extLst>
          </p:cNvPr>
          <p:cNvGraphicFramePr>
            <a:graphicFrameLocks/>
          </p:cNvGraphicFramePr>
          <p:nvPr>
            <p:extLst>
              <p:ext uri="{D42A27DB-BD31-4B8C-83A1-F6EECF244321}">
                <p14:modId xmlns:p14="http://schemas.microsoft.com/office/powerpoint/2010/main" val="2837173137"/>
              </p:ext>
            </p:extLst>
          </p:nvPr>
        </p:nvGraphicFramePr>
        <p:xfrm>
          <a:off x="838200" y="1743550"/>
          <a:ext cx="7033254" cy="4254913"/>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3CD3BB63-D09A-1059-10F1-9C5D2F649909}"/>
              </a:ext>
            </a:extLst>
          </p:cNvPr>
          <p:cNvSpPr txBox="1"/>
          <p:nvPr/>
        </p:nvSpPr>
        <p:spPr>
          <a:xfrm>
            <a:off x="7991856" y="2112264"/>
            <a:ext cx="3739896" cy="1754326"/>
          </a:xfrm>
          <a:prstGeom prst="rect">
            <a:avLst/>
          </a:prstGeom>
          <a:noFill/>
        </p:spPr>
        <p:txBody>
          <a:bodyPr wrap="square" rtlCol="0">
            <a:spAutoFit/>
          </a:bodyPr>
          <a:lstStyle/>
          <a:p>
            <a:r>
              <a:rPr lang="en-GB" dirty="0"/>
              <a:t>Central Bedfordshire shows lower variation between ONS and local figures than Bedford Borough (6% difference by 2043 rather than 8%) but given the larger total population this is still likely to be substantial</a:t>
            </a:r>
          </a:p>
        </p:txBody>
      </p:sp>
      <p:pic>
        <p:nvPicPr>
          <p:cNvPr id="4" name="Picture 3" descr="PHIU Logo (Population Health Intelligence Unit)">
            <a:extLst>
              <a:ext uri="{FF2B5EF4-FFF2-40B4-BE49-F238E27FC236}">
                <a16:creationId xmlns:a16="http://schemas.microsoft.com/office/drawing/2014/main" id="{A9E59D21-852C-0F75-E88D-2BCE314988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2643120385"/>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0E115-AE49-B32A-F49A-A875F7F10E57}"/>
              </a:ext>
            </a:extLst>
          </p:cNvPr>
          <p:cNvSpPr>
            <a:spLocks noGrp="1"/>
          </p:cNvSpPr>
          <p:nvPr>
            <p:ph type="title"/>
          </p:nvPr>
        </p:nvSpPr>
        <p:spPr/>
        <p:txBody>
          <a:bodyPr/>
          <a:lstStyle/>
          <a:p>
            <a:r>
              <a:rPr lang="en-GB" dirty="0"/>
              <a:t>By age – Central Bedfordshire</a:t>
            </a:r>
          </a:p>
        </p:txBody>
      </p:sp>
      <p:graphicFrame>
        <p:nvGraphicFramePr>
          <p:cNvPr id="3" name="Chart 2">
            <a:extLst>
              <a:ext uri="{FF2B5EF4-FFF2-40B4-BE49-F238E27FC236}">
                <a16:creationId xmlns:a16="http://schemas.microsoft.com/office/drawing/2014/main" id="{E3ED5ED7-3437-4028-56FD-D86C1183DFA1}"/>
              </a:ext>
            </a:extLst>
          </p:cNvPr>
          <p:cNvGraphicFramePr>
            <a:graphicFrameLocks/>
          </p:cNvGraphicFramePr>
          <p:nvPr>
            <p:extLst>
              <p:ext uri="{D42A27DB-BD31-4B8C-83A1-F6EECF244321}">
                <p14:modId xmlns:p14="http://schemas.microsoft.com/office/powerpoint/2010/main" val="2706680182"/>
              </p:ext>
            </p:extLst>
          </p:nvPr>
        </p:nvGraphicFramePr>
        <p:xfrm>
          <a:off x="838200" y="1486233"/>
          <a:ext cx="6187434" cy="24764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C4FF74EE-23B0-49D5-DB04-44F4C5C737D0}"/>
              </a:ext>
            </a:extLst>
          </p:cNvPr>
          <p:cNvGraphicFramePr>
            <a:graphicFrameLocks/>
          </p:cNvGraphicFramePr>
          <p:nvPr>
            <p:extLst>
              <p:ext uri="{D42A27DB-BD31-4B8C-83A1-F6EECF244321}">
                <p14:modId xmlns:p14="http://schemas.microsoft.com/office/powerpoint/2010/main" val="2284653193"/>
              </p:ext>
            </p:extLst>
          </p:nvPr>
        </p:nvGraphicFramePr>
        <p:xfrm>
          <a:off x="838200" y="3962638"/>
          <a:ext cx="6164574" cy="2476405"/>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3D8F70CF-8C35-4566-9358-F27247BF0684}"/>
              </a:ext>
            </a:extLst>
          </p:cNvPr>
          <p:cNvSpPr txBox="1"/>
          <p:nvPr/>
        </p:nvSpPr>
        <p:spPr>
          <a:xfrm>
            <a:off x="7586536" y="1875842"/>
            <a:ext cx="3834880" cy="2308324"/>
          </a:xfrm>
          <a:prstGeom prst="rect">
            <a:avLst/>
          </a:prstGeom>
          <a:noFill/>
        </p:spPr>
        <p:txBody>
          <a:bodyPr wrap="square" rtlCol="0">
            <a:spAutoFit/>
          </a:bodyPr>
          <a:lstStyle/>
          <a:p>
            <a:r>
              <a:rPr lang="en-GB" dirty="0"/>
              <a:t>As in Bedford Borough local and ONS projections are close in 2025 but the difference increases, for all age groups,  as time goes on, with the biggest difference seen in the over 65s where local projections for 2043 are 14% higher than those from the ONS.</a:t>
            </a:r>
          </a:p>
        </p:txBody>
      </p:sp>
      <p:pic>
        <p:nvPicPr>
          <p:cNvPr id="6" name="Picture 5" descr="PHIU Logo (Population Health Intelligence Unit)">
            <a:extLst>
              <a:ext uri="{FF2B5EF4-FFF2-40B4-BE49-F238E27FC236}">
                <a16:creationId xmlns:a16="http://schemas.microsoft.com/office/drawing/2014/main" id="{4D4AC8EC-45AC-1C8E-D17A-74CB842C55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3328933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9AE50-5809-AF96-4DCC-BB3449659BA5}"/>
              </a:ext>
            </a:extLst>
          </p:cNvPr>
          <p:cNvSpPr>
            <a:spLocks noGrp="1"/>
          </p:cNvSpPr>
          <p:nvPr>
            <p:ph type="title"/>
          </p:nvPr>
        </p:nvSpPr>
        <p:spPr/>
        <p:txBody>
          <a:bodyPr/>
          <a:lstStyle/>
          <a:p>
            <a:r>
              <a:rPr lang="en-GB" dirty="0"/>
              <a:t>All ages - Luton</a:t>
            </a:r>
          </a:p>
        </p:txBody>
      </p:sp>
      <p:graphicFrame>
        <p:nvGraphicFramePr>
          <p:cNvPr id="3" name="Chart 2">
            <a:extLst>
              <a:ext uri="{FF2B5EF4-FFF2-40B4-BE49-F238E27FC236}">
                <a16:creationId xmlns:a16="http://schemas.microsoft.com/office/drawing/2014/main" id="{71C29945-93B0-B904-3816-F0D1E4BAF50E}"/>
              </a:ext>
            </a:extLst>
          </p:cNvPr>
          <p:cNvGraphicFramePr>
            <a:graphicFrameLocks/>
          </p:cNvGraphicFramePr>
          <p:nvPr>
            <p:extLst>
              <p:ext uri="{D42A27DB-BD31-4B8C-83A1-F6EECF244321}">
                <p14:modId xmlns:p14="http://schemas.microsoft.com/office/powerpoint/2010/main" val="756340456"/>
              </p:ext>
            </p:extLst>
          </p:nvPr>
        </p:nvGraphicFramePr>
        <p:xfrm>
          <a:off x="720855" y="1572100"/>
          <a:ext cx="6690354" cy="460009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E2465FE6-3A53-27F3-DD5C-6C7FB9C2F61B}"/>
              </a:ext>
            </a:extLst>
          </p:cNvPr>
          <p:cNvSpPr txBox="1"/>
          <p:nvPr/>
        </p:nvSpPr>
        <p:spPr>
          <a:xfrm>
            <a:off x="7672576" y="1883664"/>
            <a:ext cx="3419856" cy="1754326"/>
          </a:xfrm>
          <a:prstGeom prst="rect">
            <a:avLst/>
          </a:prstGeom>
          <a:noFill/>
        </p:spPr>
        <p:txBody>
          <a:bodyPr wrap="square" rtlCol="0">
            <a:spAutoFit/>
          </a:bodyPr>
          <a:lstStyle/>
          <a:p>
            <a:r>
              <a:rPr lang="en-GB" dirty="0"/>
              <a:t>Projections for Luton are very similar to Bedford, with local figures starting out 1% lower than ONS projections but increasing steadily to be 8% higher for 2043. </a:t>
            </a:r>
          </a:p>
        </p:txBody>
      </p:sp>
      <p:pic>
        <p:nvPicPr>
          <p:cNvPr id="5" name="Picture 4" descr="PHIU Logo (Population Health Intelligence Unit)">
            <a:extLst>
              <a:ext uri="{FF2B5EF4-FFF2-40B4-BE49-F238E27FC236}">
                <a16:creationId xmlns:a16="http://schemas.microsoft.com/office/drawing/2014/main" id="{0C59D33C-5FFF-74D2-CE9D-7B7E54D892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2234221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15729-42A6-BE74-9ABC-0E5023426FB5}"/>
              </a:ext>
            </a:extLst>
          </p:cNvPr>
          <p:cNvSpPr>
            <a:spLocks noGrp="1"/>
          </p:cNvSpPr>
          <p:nvPr>
            <p:ph type="title"/>
          </p:nvPr>
        </p:nvSpPr>
        <p:spPr/>
        <p:txBody>
          <a:bodyPr/>
          <a:lstStyle/>
          <a:p>
            <a:r>
              <a:rPr lang="en-GB" dirty="0"/>
              <a:t>By age - Luton</a:t>
            </a:r>
          </a:p>
        </p:txBody>
      </p:sp>
      <p:graphicFrame>
        <p:nvGraphicFramePr>
          <p:cNvPr id="3" name="Chart 2">
            <a:extLst>
              <a:ext uri="{FF2B5EF4-FFF2-40B4-BE49-F238E27FC236}">
                <a16:creationId xmlns:a16="http://schemas.microsoft.com/office/drawing/2014/main" id="{A8E6C04A-234D-6DA0-933F-5975CA7D7783}"/>
              </a:ext>
            </a:extLst>
          </p:cNvPr>
          <p:cNvGraphicFramePr>
            <a:graphicFrameLocks/>
          </p:cNvGraphicFramePr>
          <p:nvPr>
            <p:extLst>
              <p:ext uri="{D42A27DB-BD31-4B8C-83A1-F6EECF244321}">
                <p14:modId xmlns:p14="http://schemas.microsoft.com/office/powerpoint/2010/main" val="2443492431"/>
              </p:ext>
            </p:extLst>
          </p:nvPr>
        </p:nvGraphicFramePr>
        <p:xfrm>
          <a:off x="838200" y="1469993"/>
          <a:ext cx="6513576" cy="22058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3CB64A2A-0D8C-1FAC-E669-2F9E3C19808B}"/>
              </a:ext>
            </a:extLst>
          </p:cNvPr>
          <p:cNvGraphicFramePr>
            <a:graphicFrameLocks/>
          </p:cNvGraphicFramePr>
          <p:nvPr>
            <p:extLst>
              <p:ext uri="{D42A27DB-BD31-4B8C-83A1-F6EECF244321}">
                <p14:modId xmlns:p14="http://schemas.microsoft.com/office/powerpoint/2010/main" val="2698066280"/>
              </p:ext>
            </p:extLst>
          </p:nvPr>
        </p:nvGraphicFramePr>
        <p:xfrm>
          <a:off x="838200" y="3822193"/>
          <a:ext cx="6403848" cy="2130552"/>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9932E3BA-16F1-3342-9DC4-447BB556D262}"/>
              </a:ext>
            </a:extLst>
          </p:cNvPr>
          <p:cNvSpPr txBox="1"/>
          <p:nvPr/>
        </p:nvSpPr>
        <p:spPr>
          <a:xfrm>
            <a:off x="7882128" y="1818704"/>
            <a:ext cx="3471672" cy="2585323"/>
          </a:xfrm>
          <a:prstGeom prst="rect">
            <a:avLst/>
          </a:prstGeom>
          <a:noFill/>
        </p:spPr>
        <p:txBody>
          <a:bodyPr wrap="square" rtlCol="0">
            <a:spAutoFit/>
          </a:bodyPr>
          <a:lstStyle/>
          <a:p>
            <a:r>
              <a:rPr lang="en-GB" dirty="0"/>
              <a:t>Luton shows some of the biggest variation in projections for the Under 18 and Over 65 age groups (comparable to Milton Keynes). By 2043 local projections are 16% higher for Under 18s and 21% higher for Over 65s, with implications for healthcare provisions.</a:t>
            </a:r>
          </a:p>
        </p:txBody>
      </p:sp>
      <p:pic>
        <p:nvPicPr>
          <p:cNvPr id="5" name="Picture 4" descr="PHIU Logo (Population Health Intelligence Unit)">
            <a:extLst>
              <a:ext uri="{FF2B5EF4-FFF2-40B4-BE49-F238E27FC236}">
                <a16:creationId xmlns:a16="http://schemas.microsoft.com/office/drawing/2014/main" id="{F7445F18-9BB1-6DCA-1207-F14FF06A8E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3657163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127C9-9F73-BECC-B54A-F8D26F2F8C60}"/>
              </a:ext>
            </a:extLst>
          </p:cNvPr>
          <p:cNvSpPr>
            <a:spLocks noGrp="1"/>
          </p:cNvSpPr>
          <p:nvPr>
            <p:ph type="title"/>
          </p:nvPr>
        </p:nvSpPr>
        <p:spPr/>
        <p:txBody>
          <a:bodyPr/>
          <a:lstStyle/>
          <a:p>
            <a:r>
              <a:rPr lang="en-GB" dirty="0"/>
              <a:t>All ages – Milton Keynes</a:t>
            </a:r>
          </a:p>
        </p:txBody>
      </p:sp>
      <p:graphicFrame>
        <p:nvGraphicFramePr>
          <p:cNvPr id="3" name="Chart 2">
            <a:extLst>
              <a:ext uri="{FF2B5EF4-FFF2-40B4-BE49-F238E27FC236}">
                <a16:creationId xmlns:a16="http://schemas.microsoft.com/office/drawing/2014/main" id="{2B9FC419-EA99-CA88-6038-41FD5E3469D5}"/>
              </a:ext>
            </a:extLst>
          </p:cNvPr>
          <p:cNvGraphicFramePr>
            <a:graphicFrameLocks/>
          </p:cNvGraphicFramePr>
          <p:nvPr>
            <p:extLst>
              <p:ext uri="{D42A27DB-BD31-4B8C-83A1-F6EECF244321}">
                <p14:modId xmlns:p14="http://schemas.microsoft.com/office/powerpoint/2010/main" val="2886982405"/>
              </p:ext>
            </p:extLst>
          </p:nvPr>
        </p:nvGraphicFramePr>
        <p:xfrm>
          <a:off x="838200" y="1869280"/>
          <a:ext cx="6416034" cy="4156615"/>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5DEE3B00-151F-65DA-B9E7-2BC154D98F16}"/>
              </a:ext>
            </a:extLst>
          </p:cNvPr>
          <p:cNvSpPr txBox="1"/>
          <p:nvPr/>
        </p:nvSpPr>
        <p:spPr>
          <a:xfrm>
            <a:off x="7936992" y="2216752"/>
            <a:ext cx="3227832" cy="2031325"/>
          </a:xfrm>
          <a:prstGeom prst="rect">
            <a:avLst/>
          </a:prstGeom>
          <a:noFill/>
        </p:spPr>
        <p:txBody>
          <a:bodyPr wrap="square" rtlCol="0">
            <a:spAutoFit/>
          </a:bodyPr>
          <a:lstStyle/>
          <a:p>
            <a:r>
              <a:rPr lang="en-GB" dirty="0"/>
              <a:t>The variation between local and ONS projections is greater for Milton Keynes than other Local Authority areas, with local projections 1% higher for 2025 and increasing to 10% higher by 2043.</a:t>
            </a:r>
          </a:p>
        </p:txBody>
      </p:sp>
      <p:pic>
        <p:nvPicPr>
          <p:cNvPr id="4" name="Picture 3" descr="PHIU Logo (Population Health Intelligence Unit)">
            <a:extLst>
              <a:ext uri="{FF2B5EF4-FFF2-40B4-BE49-F238E27FC236}">
                <a16:creationId xmlns:a16="http://schemas.microsoft.com/office/drawing/2014/main" id="{06B8F4E5-390B-D1EC-8AAE-F60502E1FE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7450" y="0"/>
            <a:ext cx="2114550" cy="1490417"/>
          </a:xfrm>
          <a:prstGeom prst="rect">
            <a:avLst/>
          </a:prstGeom>
        </p:spPr>
      </p:pic>
    </p:spTree>
    <p:extLst>
      <p:ext uri="{BB962C8B-B14F-4D97-AF65-F5344CB8AC3E}">
        <p14:creationId xmlns:p14="http://schemas.microsoft.com/office/powerpoint/2010/main" val="2575704386"/>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MK ICP PowerPoint Template (3)  -  Read-Only" id="{9FD4C75B-81C2-4CC0-8902-2E57111F6037}" vid="{05729BFA-E995-4AB2-B7B0-ABA134541A9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d="http://www.w3.org/2001/XMLSchema" xmlns:xsi="http://www.w3.org/2001/XMLSchema-instance" xmlns="http://www.boldonjames.com/2008/01/sie/internal/label" sislVersion="0" policy="9d493d7b-745f-46ca-853c-852befb66d42" origin="defaultValue">
  <element uid="423d71e6-8daa-44f1-843f-6b8bdb2746aa" value=""/>
</sisl>
</file>

<file path=customXml/itemProps1.xml><?xml version="1.0" encoding="utf-8"?>
<ds:datastoreItem xmlns:ds="http://schemas.openxmlformats.org/officeDocument/2006/customXml" ds:itemID="{1E8702BA-1D2F-4545-8348-0280AE3828A1}">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713</TotalTime>
  <Words>640</Words>
  <Application>Microsoft Office PowerPoint</Application>
  <PresentationFormat>Widescreen</PresentationFormat>
  <Paragraphs>75</Paragraphs>
  <Slides>12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Aptos</vt:lpstr>
      <vt:lpstr>Aptos Display</vt:lpstr>
      <vt:lpstr>Arial</vt:lpstr>
      <vt:lpstr>Calibri</vt:lpstr>
      <vt:lpstr>Century Gothic</vt:lpstr>
      <vt:lpstr>Office Theme</vt:lpstr>
      <vt:lpstr>1_Office Theme</vt:lpstr>
      <vt:lpstr>Comparison of ONS and local projections to 2043</vt:lpstr>
      <vt:lpstr>Introduction</vt:lpstr>
      <vt:lpstr>All ages, Bedford Borough</vt:lpstr>
      <vt:lpstr>Differences in projections by age - Bedford Borough</vt:lpstr>
      <vt:lpstr>All ages – Central Bedfordshire</vt:lpstr>
      <vt:lpstr>By age – Central Bedfordshire</vt:lpstr>
      <vt:lpstr>All ages - Luton</vt:lpstr>
      <vt:lpstr>By age - Luton</vt:lpstr>
      <vt:lpstr>All ages – Milton Keynes</vt:lpstr>
      <vt:lpstr>By age – Milton Keynes</vt:lpstr>
      <vt:lpstr>All ages – All BLMK</vt:lpstr>
      <vt:lpstr>By age – All BLMK</vt:lpstr>
    </vt:vector>
  </TitlesOfParts>
  <Company>Bedford Borough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Vicki Peacey</dc:creator>
  <cp:lastModifiedBy>HILLMAN, Katy (NHS BEDFORDSHIRE, LUTON AND MILTON KEYNES ICB - M1J4Y)</cp:lastModifiedBy>
  <cp:revision>20</cp:revision>
  <dcterms:created xsi:type="dcterms:W3CDTF">2025-07-17T16:03:25Z</dcterms:created>
  <dcterms:modified xsi:type="dcterms:W3CDTF">2025-08-21T15:37:57Z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198ed2e5-17fa-4dc8-8fe6-d99794aca612</vt:lpwstr>
  </property>
  <property fmtid="{D5CDD505-2E9C-101B-9397-08002B2CF9AE}" pid="3" name="bjDocumentLabelXML">
    <vt:lpwstr>&lt;?xml version="1.0" encoding="us-ascii"?&gt;&lt;sisl xmlns:xsd="http://www.w3.org/2001/XMLSchema" xmlns:xsi="http://www.w3.org/2001/XMLSchema-instance" sislVersion="0" policy="9d493d7b-745f-46ca-853c-852befb66d42" origin="defaultValue" xmlns="http://www.boldonj</vt:lpwstr>
  </property>
  <property fmtid="{D5CDD505-2E9C-101B-9397-08002B2CF9AE}" pid="4" name="bjDocumentLabelXML-0">
    <vt:lpwstr>ames.com/2008/01/sie/internal/label"&gt;&lt;element uid="423d71e6-8daa-44f1-843f-6b8bdb2746aa" value="" /&gt;&lt;/sisl&gt;</vt:lpwstr>
  </property>
  <property fmtid="{D5CDD505-2E9C-101B-9397-08002B2CF9AE}" pid="5" name="bjDocumentSecurityLabel">
    <vt:lpwstr>Bedford BC OFFICIAL-Internal </vt:lpwstr>
  </property>
  <property fmtid="{D5CDD505-2E9C-101B-9397-08002B2CF9AE}" pid="6" name="bjSaver">
    <vt:lpwstr>CE2SA4vzEMA3OXw6+x0hte5yOYOKpYCm</vt:lpwstr>
  </property>
</Properties>
</file>