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authors.xml" ContentType="application/vnd.ms-powerpoint.authors+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9"/>
  </p:notesMasterIdLst>
  <p:handoutMasterIdLst>
    <p:handoutMasterId r:id="rId10"/>
  </p:handoutMasterIdLst>
  <p:sldIdLst>
    <p:sldId id="257" r:id="rId3"/>
    <p:sldId id="261" r:id="rId4"/>
    <p:sldId id="260" r:id="rId5"/>
    <p:sldId id="258" r:id="rId6"/>
    <p:sldId id="259"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A40812-E004-C1A3-99DB-88FC5E183ABA}" name="Chris Lamb" initials="CL" userId="S::Chris.Lamb@bedford.gov.uk::f42f975a-a6eb-42a5-ae80-9ee0fee81b8a" providerId="AD"/>
  <p188:author id="{89CBF947-ABB8-4968-1505-52F6BE0AE0DD}" name="Vicki Peacey" initials="VP" userId="S::Vicki.Peacey@bedford.gov.uk::f94b0a00-4e06-48b2-93d6-59fdffb111de" providerId="AD"/>
  <p188:author id="{C5C6F27E-0B09-04CF-0E81-5C8DBD62B607}" name="Suresh Perisetla" initials="SP" userId="S::Suresh.Perisetla@bedford.gov.uk::e1023d2c-0b32-47c6-8dec-76e8b948e92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4660"/>
  </p:normalViewPr>
  <p:slideViewPr>
    <p:cSldViewPr snapToGrid="0">
      <p:cViewPr varScale="1">
        <p:scale>
          <a:sx n="105" d="100"/>
          <a:sy n="105" d="100"/>
        </p:scale>
        <p:origin x="8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18" Type="http://schemas.openxmlformats.org/officeDocument/2006/relationships/customXml" Target="../customXml/item4.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Master" Target="slideMasters/slideMaster1.xml"/><Relationship Id="rId16"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6222E3-0484-0ABB-6242-68B4097CE8D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E638FA3-F74B-CB4F-DC2B-C8233CEA2D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5CA4107-22C3-4AB0-8A23-6F948325C7F5}" type="datetimeFigureOut">
              <a:rPr lang="en-GB" smtClean="0"/>
              <a:t>06/08/2025</a:t>
            </a:fld>
            <a:endParaRPr lang="en-GB"/>
          </a:p>
        </p:txBody>
      </p:sp>
      <p:sp>
        <p:nvSpPr>
          <p:cNvPr id="4" name="Footer Placeholder 3">
            <a:extLst>
              <a:ext uri="{FF2B5EF4-FFF2-40B4-BE49-F238E27FC236}">
                <a16:creationId xmlns:a16="http://schemas.microsoft.com/office/drawing/2014/main" id="{D8F0F4AE-3729-32C7-3B94-E21C4C2C46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768F5420-948F-4604-266A-42CC5FD88D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F88A5A-6419-4C07-82E2-806BFAC79D04}" type="slidenum">
              <a:rPr lang="en-GB" smtClean="0"/>
              <a:t>‹#›</a:t>
            </a:fld>
            <a:endParaRPr lang="en-GB"/>
          </a:p>
        </p:txBody>
      </p:sp>
    </p:spTree>
    <p:extLst>
      <p:ext uri="{BB962C8B-B14F-4D97-AF65-F5344CB8AC3E}">
        <p14:creationId xmlns:p14="http://schemas.microsoft.com/office/powerpoint/2010/main" val="11312596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E0FAC5-690D-4AE3-8D9E-AB309A2712B5}" type="datetimeFigureOut">
              <a:rPr lang="en-GB" smtClean="0"/>
              <a:t>06/08/2025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1BDB68-F762-4585-B75F-83D5797831EE}" type="slidenum">
              <a:rPr lang="en-GB" smtClean="0"/>
              <a:t>‹#›</a:t>
            </a:fld>
            <a:endParaRPr lang="en-GB"/>
          </a:p>
        </p:txBody>
      </p:sp>
    </p:spTree>
    <p:extLst>
      <p:ext uri="{BB962C8B-B14F-4D97-AF65-F5344CB8AC3E}">
        <p14:creationId xmlns:p14="http://schemas.microsoft.com/office/powerpoint/2010/main" val="184027220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25B253EA-3BB5-49D2-A4E3-B5DF21BB2892}" type="slidenum">
              <a:rPr lang="en-GB" smtClean="0"/>
              <a:t>1</a:t>
            </a:fld>
            <a:endParaRPr lang="en-GB"/>
          </a:p>
        </p:txBody>
      </p:sp>
    </p:spTree>
    <p:extLst>
      <p:ext uri="{BB962C8B-B14F-4D97-AF65-F5344CB8AC3E}">
        <p14:creationId xmlns:p14="http://schemas.microsoft.com/office/powerpoint/2010/main" val="3156939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7361D-11DB-F14A-9341-5EB9E22069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3E286-4EA8-CDFB-390A-D986D631B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516FAD-4083-7356-978D-4DD53591598B}"/>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8BC02106-B5DA-1FF4-B5FF-0308B636ADA0}"/>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DC182651-BA60-63E6-9A3C-633E35BE3EDA}"/>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8935887E-080F-11BF-7A81-2054F93DF788}"/>
              </a:ext>
            </a:extLst>
          </p:cNvPr>
          <p:cNvSpPr>
            <a:spLocks noGrp="1"/>
          </p:cNvSpPr>
          <p:nvPr>
            <p:ph type="sldNum" sz="quarter" idx="5"/>
          </p:nvPr>
        </p:nvSpPr>
        <p:spPr/>
        <p:txBody>
          <a:bodyPr/>
          <a:lstStyle/>
          <a:p>
            <a:fld id="{25B253EA-3BB5-49D2-A4E3-B5DF21BB2892}" type="slidenum">
              <a:rPr lang="en-GB" smtClean="0"/>
              <a:t>2</a:t>
            </a:fld>
            <a:endParaRPr lang="en-GB"/>
          </a:p>
        </p:txBody>
      </p:sp>
    </p:spTree>
    <p:extLst>
      <p:ext uri="{BB962C8B-B14F-4D97-AF65-F5344CB8AC3E}">
        <p14:creationId xmlns:p14="http://schemas.microsoft.com/office/powerpoint/2010/main" val="42486256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0D3A8-E3E8-F893-B1F9-176A7B45B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E6170-7AE6-DDCD-5E5A-D661AFCE2F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2AA25-1999-0A5D-8EA9-CF816DA5E9C2}"/>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A538D3BC-CCD3-58BE-A31B-3117451C2980}"/>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17229B56-F3AB-FA8D-D1E2-7CBD74C16E30}"/>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8C9C34B3-5346-21DF-4C11-5583756C5479}"/>
              </a:ext>
            </a:extLst>
          </p:cNvPr>
          <p:cNvSpPr>
            <a:spLocks noGrp="1"/>
          </p:cNvSpPr>
          <p:nvPr>
            <p:ph type="sldNum" sz="quarter" idx="5"/>
          </p:nvPr>
        </p:nvSpPr>
        <p:spPr/>
        <p:txBody>
          <a:bodyPr/>
          <a:lstStyle/>
          <a:p>
            <a:fld id="{25B253EA-3BB5-49D2-A4E3-B5DF21BB2892}" type="slidenum">
              <a:rPr lang="en-GB" smtClean="0"/>
              <a:t>3</a:t>
            </a:fld>
            <a:endParaRPr lang="en-GB"/>
          </a:p>
        </p:txBody>
      </p:sp>
    </p:spTree>
    <p:extLst>
      <p:ext uri="{BB962C8B-B14F-4D97-AF65-F5344CB8AC3E}">
        <p14:creationId xmlns:p14="http://schemas.microsoft.com/office/powerpoint/2010/main" val="172335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1A55E-A273-3A11-1AF9-CFE4AC4BB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87A46-F468-3952-0F33-C8136D5A1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FC2A-8140-C197-3D15-08C79FE54B0F}"/>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0A92BC53-50E5-04AA-6DAF-84A3DA323BE8}"/>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4B7D6093-A378-AA2B-BB24-3EBEF1EC61A7}"/>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89C25E3D-E29C-CB62-5274-D77A2F450F19}"/>
              </a:ext>
            </a:extLst>
          </p:cNvPr>
          <p:cNvSpPr>
            <a:spLocks noGrp="1"/>
          </p:cNvSpPr>
          <p:nvPr>
            <p:ph type="sldNum" sz="quarter" idx="5"/>
          </p:nvPr>
        </p:nvSpPr>
        <p:spPr/>
        <p:txBody>
          <a:bodyPr/>
          <a:lstStyle/>
          <a:p>
            <a:fld id="{25B253EA-3BB5-49D2-A4E3-B5DF21BB2892}" type="slidenum">
              <a:rPr lang="en-GB" smtClean="0"/>
              <a:t>4</a:t>
            </a:fld>
            <a:endParaRPr lang="en-GB"/>
          </a:p>
        </p:txBody>
      </p:sp>
    </p:spTree>
    <p:extLst>
      <p:ext uri="{BB962C8B-B14F-4D97-AF65-F5344CB8AC3E}">
        <p14:creationId xmlns:p14="http://schemas.microsoft.com/office/powerpoint/2010/main" val="3318156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AAEFF-B437-BCE7-E371-6E8C49E51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46562A-A44B-ABBD-495F-F32A04D37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C8A087-259D-2980-DE49-13252696FE9B}"/>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F247D58B-7975-0425-7B73-0DCCAFB181E6}"/>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EEEA225E-0CD2-4D36-0291-422D87ADE401}"/>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4E2D58F5-162E-71C5-298D-DE6B526215A0}"/>
              </a:ext>
            </a:extLst>
          </p:cNvPr>
          <p:cNvSpPr>
            <a:spLocks noGrp="1"/>
          </p:cNvSpPr>
          <p:nvPr>
            <p:ph type="sldNum" sz="quarter" idx="5"/>
          </p:nvPr>
        </p:nvSpPr>
        <p:spPr/>
        <p:txBody>
          <a:bodyPr/>
          <a:lstStyle/>
          <a:p>
            <a:fld id="{25B253EA-3BB5-49D2-A4E3-B5DF21BB2892}" type="slidenum">
              <a:rPr lang="en-GB" smtClean="0"/>
              <a:t>5</a:t>
            </a:fld>
            <a:endParaRPr lang="en-GB"/>
          </a:p>
        </p:txBody>
      </p:sp>
    </p:spTree>
    <p:extLst>
      <p:ext uri="{BB962C8B-B14F-4D97-AF65-F5344CB8AC3E}">
        <p14:creationId xmlns:p14="http://schemas.microsoft.com/office/powerpoint/2010/main" val="23867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719A2-C411-6975-CEF9-A5D44A31A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FDE76C-7356-AD6C-31C4-521063D5DF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FD2DBD-7002-0937-EE59-D6324DF54DF8}"/>
              </a:ext>
            </a:extLst>
          </p:cNvPr>
          <p:cNvSpPr>
            <a:spLocks noGrp="1"/>
          </p:cNvSpPr>
          <p:nvPr>
            <p:ph type="body" idx="1"/>
          </p:nvPr>
        </p:nvSpPr>
        <p:spPr/>
        <p:txBody>
          <a:bodyPr/>
          <a:lstStyle/>
          <a:p>
            <a:endParaRPr lang="en-GB"/>
          </a:p>
        </p:txBody>
      </p:sp>
      <p:sp>
        <p:nvSpPr>
          <p:cNvPr id="4" name="Header Placeholder 3">
            <a:extLst>
              <a:ext uri="{FF2B5EF4-FFF2-40B4-BE49-F238E27FC236}">
                <a16:creationId xmlns:a16="http://schemas.microsoft.com/office/drawing/2014/main" id="{CB402BC5-A6CF-0D47-E691-14C4D14FF485}"/>
              </a:ext>
            </a:extLst>
          </p:cNvPr>
          <p:cNvSpPr>
            <a:spLocks noGrp="1"/>
          </p:cNvSpPr>
          <p:nvPr>
            <p:ph type="hdr" sz="quarter"/>
          </p:nvPr>
        </p:nvSpPr>
        <p:spPr/>
        <p:txBody>
          <a:bodyPr/>
          <a:lstStyle/>
          <a:p>
            <a:endParaRPr lang="en-GB"/>
          </a:p>
        </p:txBody>
      </p:sp>
      <p:sp>
        <p:nvSpPr>
          <p:cNvPr id="5" name="Footer Placeholder 4">
            <a:extLst>
              <a:ext uri="{FF2B5EF4-FFF2-40B4-BE49-F238E27FC236}">
                <a16:creationId xmlns:a16="http://schemas.microsoft.com/office/drawing/2014/main" id="{298A7E0C-D6A7-FA9A-B07E-AA637AA37D40}"/>
              </a:ext>
            </a:extLst>
          </p:cNvPr>
          <p:cNvSpPr>
            <a:spLocks noGrp="1"/>
          </p:cNvSpPr>
          <p:nvPr>
            <p:ph type="ftr" sz="quarter" idx="4"/>
          </p:nvPr>
        </p:nvSpPr>
        <p:spPr/>
        <p:txBody>
          <a:bodyPr/>
          <a:lstStyle/>
          <a:p>
            <a:endParaRPr lang="en-GB"/>
          </a:p>
        </p:txBody>
      </p:sp>
      <p:sp>
        <p:nvSpPr>
          <p:cNvPr id="6" name="Slide Number Placeholder 5">
            <a:extLst>
              <a:ext uri="{FF2B5EF4-FFF2-40B4-BE49-F238E27FC236}">
                <a16:creationId xmlns:a16="http://schemas.microsoft.com/office/drawing/2014/main" id="{62C358F1-7100-3E8C-2AC8-85264C2355F5}"/>
              </a:ext>
            </a:extLst>
          </p:cNvPr>
          <p:cNvSpPr>
            <a:spLocks noGrp="1"/>
          </p:cNvSpPr>
          <p:nvPr>
            <p:ph type="sldNum" sz="quarter" idx="5"/>
          </p:nvPr>
        </p:nvSpPr>
        <p:spPr/>
        <p:txBody>
          <a:bodyPr/>
          <a:lstStyle/>
          <a:p>
            <a:fld id="{25B253EA-3BB5-49D2-A4E3-B5DF21BB2892}" type="slidenum">
              <a:rPr lang="en-GB" smtClean="0"/>
              <a:t>6</a:t>
            </a:fld>
            <a:endParaRPr lang="en-GB"/>
          </a:p>
        </p:txBody>
      </p:sp>
    </p:spTree>
    <p:extLst>
      <p:ext uri="{BB962C8B-B14F-4D97-AF65-F5344CB8AC3E}">
        <p14:creationId xmlns:p14="http://schemas.microsoft.com/office/powerpoint/2010/main" val="2606136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673D-9454-15D8-3B29-50A29ED463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D2C634B-3D79-EA05-A7D7-23BD645D92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5485DB-07EC-4549-D655-647F54065ACD}"/>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831EE143-1E0F-CB28-7E37-21EE05CBBD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B0343B8-4272-1A2E-A13E-8DA65D0318A9}"/>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1503277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3FDB-5989-9840-87C3-66503AC1C2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55ED22-E7BC-A84C-C528-B6455E9980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54B6EB-F94F-2892-D5DE-A851C50A7C9B}"/>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8060E153-1792-F090-6E92-771BEEC44F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69837B-1D06-F97B-7464-DF842854BEBD}"/>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4223926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15D2A2-113C-8B1C-2111-8121A1F302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77DBED-A15F-6FD9-F095-A34429A2D8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748EA8-1339-6092-D9DE-92BBD662A05A}"/>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C85AA5A7-2ABA-35BB-CF02-97AA9828CE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84A336-F923-771D-2F66-03D195F1261F}"/>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28055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63440-7282-2BBD-3746-2B932EBC29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726636-C7AA-EAB8-9D17-ABE08C1224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82610B-99AD-BE0C-CA1E-E2A43F1EF5A6}"/>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1691BB8B-A3DF-0319-D660-7E16BEDB8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6A1FD6-B76B-63A2-51A2-B9AB50024A66}"/>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519580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36F8F-D882-2216-0DA8-DA191EF8C2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EDDC6D-0887-EE00-69BE-6326F31399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616FB7-9062-81A0-A791-D0B49B2A6615}"/>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F047D1F6-D884-A5BC-365F-E89CFD2DD6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DD97DA-01E9-4145-C697-E3795EA716C4}"/>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1658063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7BFD0-3B50-CD80-8C2D-355C81EDAA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1F520C3-CE95-8CB4-B587-AC958F6C46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43E399-39AD-8830-DF71-2971666DA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D280E93-9040-53CE-FD42-7E736220D6B9}"/>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6" name="Footer Placeholder 5">
            <a:extLst>
              <a:ext uri="{FF2B5EF4-FFF2-40B4-BE49-F238E27FC236}">
                <a16:creationId xmlns:a16="http://schemas.microsoft.com/office/drawing/2014/main" id="{F733CCD6-1175-CCAC-7CFF-5D072C8611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6D1B6B8-82B7-FFB9-245D-540C5EC839DF}"/>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875291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A3E9-4140-9BCC-466D-471197585B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41EF53-78DA-915A-CB65-CD4047B514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BB5CF1-E0F3-41EF-8A55-A9911CBFAE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C442EF-A16D-9ADA-A68C-36F142066A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E40E9B-6FC9-1379-A445-C9F552C19D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2AD565-9538-665E-395D-BD7F2F2A5560}"/>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8" name="Footer Placeholder 7">
            <a:extLst>
              <a:ext uri="{FF2B5EF4-FFF2-40B4-BE49-F238E27FC236}">
                <a16:creationId xmlns:a16="http://schemas.microsoft.com/office/drawing/2014/main" id="{B33FA76C-C6C4-D4F5-B8F5-EC9511904D0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F6A7B0A-E83D-0CCC-8149-8E1589220868}"/>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291412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5462D-BDE4-1FEF-9B15-2E98570736E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7CCCA36-E81A-998A-5B58-24F1BAE44890}"/>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4" name="Footer Placeholder 3">
            <a:extLst>
              <a:ext uri="{FF2B5EF4-FFF2-40B4-BE49-F238E27FC236}">
                <a16:creationId xmlns:a16="http://schemas.microsoft.com/office/drawing/2014/main" id="{8E1161C7-ACE2-29AB-6804-0B735309B3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5332A02-1A3F-5CD8-50F7-4046D54C18E6}"/>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1281072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AABCEF-F15E-5143-DAD4-CA9777B31056}"/>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3" name="Footer Placeholder 2">
            <a:extLst>
              <a:ext uri="{FF2B5EF4-FFF2-40B4-BE49-F238E27FC236}">
                <a16:creationId xmlns:a16="http://schemas.microsoft.com/office/drawing/2014/main" id="{6797E5F2-7C54-8BE9-97C4-D7D782C8641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55FD3C-442B-9ACC-DB86-926587FA87D0}"/>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1461572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F6B25-A230-A880-281E-8AE8744141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C979218-33AF-A94E-ACBB-15CFD91F1E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E1627A2-A895-06FF-7EFF-2B4EF971F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CD39B1-641D-8859-59FC-2A2F02556CEA}"/>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6" name="Footer Placeholder 5">
            <a:extLst>
              <a:ext uri="{FF2B5EF4-FFF2-40B4-BE49-F238E27FC236}">
                <a16:creationId xmlns:a16="http://schemas.microsoft.com/office/drawing/2014/main" id="{0E337FFC-7417-E8AA-724F-CE745CE852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44C336F-CA7E-6091-3175-030A11FC8208}"/>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3493831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0AEF4-896F-C00D-BE6A-74D2634534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45A275A-022B-7CC0-AD54-B73D2E4BC3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C13DF96-31D9-F185-6A35-CA6A35999B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23FCAC-76E6-F137-27A0-7D911D2D19C1}"/>
              </a:ext>
            </a:extLst>
          </p:cNvPr>
          <p:cNvSpPr>
            <a:spLocks noGrp="1"/>
          </p:cNvSpPr>
          <p:nvPr>
            <p:ph type="dt" sz="half" idx="10"/>
          </p:nvPr>
        </p:nvSpPr>
        <p:spPr/>
        <p:txBody>
          <a:bodyPr/>
          <a:lstStyle/>
          <a:p>
            <a:fld id="{EE4CA318-1D51-4CC0-A20F-69F657BE513B}" type="datetimeFigureOut">
              <a:rPr lang="en-GB" smtClean="0"/>
              <a:t>06/08/2025</a:t>
            </a:fld>
            <a:endParaRPr lang="en-GB"/>
          </a:p>
        </p:txBody>
      </p:sp>
      <p:sp>
        <p:nvSpPr>
          <p:cNvPr id="6" name="Footer Placeholder 5">
            <a:extLst>
              <a:ext uri="{FF2B5EF4-FFF2-40B4-BE49-F238E27FC236}">
                <a16:creationId xmlns:a16="http://schemas.microsoft.com/office/drawing/2014/main" id="{4EC99C39-970F-E30E-9905-69784B2BFE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CBD310-74ED-227A-73DF-26876C84A2C1}"/>
              </a:ext>
            </a:extLst>
          </p:cNvPr>
          <p:cNvSpPr>
            <a:spLocks noGrp="1"/>
          </p:cNvSpPr>
          <p:nvPr>
            <p:ph type="sldNum" sz="quarter" idx="12"/>
          </p:nvPr>
        </p:nvSpPr>
        <p:spPr/>
        <p:txBody>
          <a:bodyPr/>
          <a:lstStyle/>
          <a:p>
            <a:fld id="{C652EDC5-CB10-4A20-80D5-83D4DEAD9485}" type="slidenum">
              <a:rPr lang="en-GB" smtClean="0"/>
              <a:t>‹#›</a:t>
            </a:fld>
            <a:endParaRPr lang="en-GB"/>
          </a:p>
        </p:txBody>
      </p:sp>
    </p:spTree>
    <p:extLst>
      <p:ext uri="{BB962C8B-B14F-4D97-AF65-F5344CB8AC3E}">
        <p14:creationId xmlns:p14="http://schemas.microsoft.com/office/powerpoint/2010/main" val="2136993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3DFD75-95B0-62FC-DFC9-A06327A1DF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E79046-DE93-4670-2F30-6540B08271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8699E8-9FE2-E7FA-5D50-B2D86769A3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E4CA318-1D51-4CC0-A20F-69F657BE513B}" type="datetimeFigureOut">
              <a:rPr lang="en-GB" smtClean="0"/>
              <a:t>06/08/2025</a:t>
            </a:fld>
            <a:endParaRPr lang="en-GB"/>
          </a:p>
        </p:txBody>
      </p:sp>
      <p:sp>
        <p:nvSpPr>
          <p:cNvPr id="5" name="Footer Placeholder 4">
            <a:extLst>
              <a:ext uri="{FF2B5EF4-FFF2-40B4-BE49-F238E27FC236}">
                <a16:creationId xmlns:a16="http://schemas.microsoft.com/office/drawing/2014/main" id="{8263F8BC-57EB-E074-C3D8-58E02D8D51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F37FCFE-2646-59DB-3D0A-8CE0A08CF4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652EDC5-CB10-4A20-80D5-83D4DEAD9485}" type="slidenum">
              <a:rPr lang="en-GB" smtClean="0"/>
              <a:t>‹#›</a:t>
            </a:fld>
            <a:endParaRPr lang="en-GB"/>
          </a:p>
        </p:txBody>
      </p:sp>
    </p:spTree>
    <p:extLst>
      <p:ext uri="{BB962C8B-B14F-4D97-AF65-F5344CB8AC3E}">
        <p14:creationId xmlns:p14="http://schemas.microsoft.com/office/powerpoint/2010/main" val="3344780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7E6B-F351-1DE3-681F-8108E13BD1FD}"/>
              </a:ext>
            </a:extLst>
          </p:cNvPr>
          <p:cNvSpPr>
            <a:spLocks noGrp="1"/>
          </p:cNvSpPr>
          <p:nvPr>
            <p:ph type="ctrTitle"/>
          </p:nvPr>
        </p:nvSpPr>
        <p:spPr>
          <a:xfrm>
            <a:off x="333498" y="2308563"/>
            <a:ext cx="11525004" cy="2387600"/>
          </a:xfrm>
        </p:spPr>
        <p:txBody>
          <a:bodyPr>
            <a:normAutofit fontScale="90000"/>
          </a:bodyPr>
          <a:lstStyle/>
          <a:p>
            <a:r>
              <a:rPr lang="en-GB" dirty="0">
                <a:solidFill>
                  <a:srgbClr val="002060"/>
                </a:solidFill>
              </a:rPr>
              <a:t>Inequalities in prevalence of at least one Long Term Condition (LTC)</a:t>
            </a:r>
            <a:br>
              <a:rPr lang="en-GB" dirty="0">
                <a:solidFill>
                  <a:srgbClr val="002060"/>
                </a:solidFill>
              </a:rPr>
            </a:br>
            <a:r>
              <a:rPr lang="en-GB" dirty="0">
                <a:solidFill>
                  <a:srgbClr val="002060"/>
                </a:solidFill>
              </a:rPr>
              <a:t> in </a:t>
            </a:r>
            <a:r>
              <a:rPr lang="en-GB" dirty="0" err="1">
                <a:solidFill>
                  <a:srgbClr val="002060"/>
                </a:solidFill>
              </a:rPr>
              <a:t>Bedfordshire,</a:t>
            </a:r>
            <a:r>
              <a:rPr lang="en-GB" dirty="0">
                <a:solidFill>
                  <a:srgbClr val="002060"/>
                </a:solidFill>
              </a:rPr>
              <a:t> Luton and Milton Keynes (BLMK)</a:t>
            </a:r>
          </a:p>
        </p:txBody>
      </p:sp>
      <p:sp>
        <p:nvSpPr>
          <p:cNvPr id="3" name="Subtitle 2">
            <a:extLst>
              <a:ext uri="{FF2B5EF4-FFF2-40B4-BE49-F238E27FC236}">
                <a16:creationId xmlns:a16="http://schemas.microsoft.com/office/drawing/2014/main" id="{46116D63-7BCC-031D-884E-FFC5497F36FD}"/>
              </a:ext>
            </a:extLst>
          </p:cNvPr>
          <p:cNvSpPr>
            <a:spLocks noGrp="1"/>
          </p:cNvSpPr>
          <p:nvPr>
            <p:ph type="subTitle" idx="1"/>
          </p:nvPr>
        </p:nvSpPr>
        <p:spPr>
          <a:xfrm>
            <a:off x="2013857" y="5747656"/>
            <a:ext cx="9144000" cy="1110343"/>
          </a:xfrm>
        </p:spPr>
        <p:txBody>
          <a:bodyPr/>
          <a:lstStyle/>
          <a:p>
            <a:r>
              <a:rPr lang="en-GB" dirty="0"/>
              <a:t>July 2025</a:t>
            </a:r>
          </a:p>
          <a:p>
            <a:r>
              <a:rPr lang="en-GB" dirty="0"/>
              <a:t>blmkicb.phiu@nhs.net</a:t>
            </a:r>
          </a:p>
        </p:txBody>
      </p:sp>
      <p:pic>
        <p:nvPicPr>
          <p:cNvPr id="4" name="Picture 3">
            <a:extLst>
              <a:ext uri="{FF2B5EF4-FFF2-40B4-BE49-F238E27FC236}">
                <a16:creationId xmlns:a16="http://schemas.microsoft.com/office/drawing/2014/main" id="{FBAD4A6E-6D46-67BC-9F3B-DA50F6807007}"/>
              </a:ext>
            </a:extLst>
          </p:cNvPr>
          <p:cNvPicPr>
            <a:picLocks noChangeAspect="1"/>
          </p:cNvPicPr>
          <p:nvPr/>
        </p:nvPicPr>
        <p:blipFill>
          <a:blip r:embed="rId3"/>
          <a:stretch>
            <a:fillRect/>
          </a:stretch>
        </p:blipFill>
        <p:spPr>
          <a:xfrm>
            <a:off x="10529453" y="159235"/>
            <a:ext cx="1511383" cy="1097835"/>
          </a:xfrm>
          <a:prstGeom prst="rect">
            <a:avLst/>
          </a:prstGeom>
        </p:spPr>
      </p:pic>
    </p:spTree>
    <p:extLst>
      <p:ext uri="{BB962C8B-B14F-4D97-AF65-F5344CB8AC3E}">
        <p14:creationId xmlns:p14="http://schemas.microsoft.com/office/powerpoint/2010/main" val="3804090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F1FF5-5F5F-BC8A-EF40-7EB108590D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A5023-06D3-B74A-947C-7EDACCA8F30E}"/>
              </a:ext>
            </a:extLst>
          </p:cNvPr>
          <p:cNvSpPr>
            <a:spLocks noGrp="1"/>
          </p:cNvSpPr>
          <p:nvPr>
            <p:ph type="title"/>
          </p:nvPr>
        </p:nvSpPr>
        <p:spPr>
          <a:xfrm>
            <a:off x="371475" y="445726"/>
            <a:ext cx="10515600" cy="692610"/>
          </a:xfrm>
        </p:spPr>
        <p:txBody>
          <a:bodyPr>
            <a:normAutofit fontScale="90000"/>
          </a:bodyPr>
          <a:lstStyle/>
          <a:p>
            <a:r>
              <a:rPr lang="en-GB" dirty="0">
                <a:solidFill>
                  <a:srgbClr val="002060"/>
                </a:solidFill>
              </a:rPr>
              <a:t>New insights into health inequality in BLMK</a:t>
            </a:r>
          </a:p>
        </p:txBody>
      </p:sp>
      <p:sp>
        <p:nvSpPr>
          <p:cNvPr id="3" name="Content Placeholder 2">
            <a:extLst>
              <a:ext uri="{FF2B5EF4-FFF2-40B4-BE49-F238E27FC236}">
                <a16:creationId xmlns:a16="http://schemas.microsoft.com/office/drawing/2014/main" id="{1A2174E7-4B04-B1EA-63E9-588B5D32E952}"/>
              </a:ext>
            </a:extLst>
          </p:cNvPr>
          <p:cNvSpPr>
            <a:spLocks noGrp="1"/>
          </p:cNvSpPr>
          <p:nvPr>
            <p:ph idx="1"/>
          </p:nvPr>
        </p:nvSpPr>
        <p:spPr>
          <a:xfrm>
            <a:off x="8489658" y="1257459"/>
            <a:ext cx="3551178" cy="5235806"/>
          </a:xfrm>
        </p:spPr>
        <p:txBody>
          <a:bodyPr>
            <a:normAutofit fontScale="92500" lnSpcReduction="10000"/>
          </a:bodyPr>
          <a:lstStyle/>
          <a:p>
            <a:pPr marL="0" indent="0">
              <a:lnSpc>
                <a:spcPct val="105000"/>
              </a:lnSpc>
              <a:buNone/>
            </a:pPr>
            <a:r>
              <a:rPr lang="en-GB" sz="1600" dirty="0"/>
              <a:t>The PHIU have developed a new approach to measuring health inequality, comparing prevalence of at least one long term condition (LTC) between our most and least deprived areas.</a:t>
            </a:r>
          </a:p>
          <a:p>
            <a:pPr marL="0" indent="0">
              <a:lnSpc>
                <a:spcPct val="105000"/>
              </a:lnSpc>
              <a:buNone/>
            </a:pPr>
            <a:r>
              <a:rPr lang="en-GB" sz="1600" dirty="0"/>
              <a:t>We see large differences in health across our communities with this new measure. </a:t>
            </a:r>
          </a:p>
          <a:p>
            <a:pPr marL="0" indent="0">
              <a:lnSpc>
                <a:spcPct val="105000"/>
              </a:lnSpc>
              <a:buNone/>
            </a:pPr>
            <a:r>
              <a:rPr lang="en-GB" sz="1600" dirty="0"/>
              <a:t>At ages 55-59, people living in our 20% most deprived communities have a much higher prevalence of at least one LTC than people in our 20% least deprived areas (this difference is statistically significant in all areas). </a:t>
            </a:r>
          </a:p>
          <a:p>
            <a:pPr marL="0" indent="0">
              <a:lnSpc>
                <a:spcPct val="105000"/>
              </a:lnSpc>
              <a:buNone/>
            </a:pPr>
            <a:r>
              <a:rPr lang="en-GB" sz="1600" b="1" dirty="0"/>
              <a:t>Across BLMK as a whole, 35.9% of people in our least deprived areas have at least one LTC by the age of 55-59, but in the most deprived areas this rate is much higher at 49.9% (a 14 percentage point gap, or more than an additional person out of every ten). </a:t>
            </a:r>
          </a:p>
        </p:txBody>
      </p:sp>
      <p:pic>
        <p:nvPicPr>
          <p:cNvPr id="4" name="Picture 3">
            <a:extLst>
              <a:ext uri="{FF2B5EF4-FFF2-40B4-BE49-F238E27FC236}">
                <a16:creationId xmlns:a16="http://schemas.microsoft.com/office/drawing/2014/main" id="{049AAA88-8BD4-40B4-DF83-F5C0BD220009}"/>
              </a:ext>
            </a:extLst>
          </p:cNvPr>
          <p:cNvPicPr>
            <a:picLocks noChangeAspect="1"/>
          </p:cNvPicPr>
          <p:nvPr/>
        </p:nvPicPr>
        <p:blipFill>
          <a:blip r:embed="rId3"/>
          <a:stretch>
            <a:fillRect/>
          </a:stretch>
        </p:blipFill>
        <p:spPr>
          <a:xfrm>
            <a:off x="10529453" y="159235"/>
            <a:ext cx="1511383" cy="1097835"/>
          </a:xfrm>
          <a:prstGeom prst="rect">
            <a:avLst/>
          </a:prstGeom>
        </p:spPr>
      </p:pic>
      <p:sp>
        <p:nvSpPr>
          <p:cNvPr id="5" name="Content Placeholder 2">
            <a:extLst>
              <a:ext uri="{FF2B5EF4-FFF2-40B4-BE49-F238E27FC236}">
                <a16:creationId xmlns:a16="http://schemas.microsoft.com/office/drawing/2014/main" id="{3E8454D1-16A3-D0B1-9483-CB0CEE3CA689}"/>
              </a:ext>
            </a:extLst>
          </p:cNvPr>
          <p:cNvSpPr txBox="1">
            <a:spLocks/>
          </p:cNvSpPr>
          <p:nvPr/>
        </p:nvSpPr>
        <p:spPr>
          <a:xfrm>
            <a:off x="371475" y="5476567"/>
            <a:ext cx="8118183" cy="115283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GB" sz="4800" dirty="0"/>
              <a:t>1. The chart shows prevalence of at least one long term condition on 31</a:t>
            </a:r>
            <a:r>
              <a:rPr lang="en-GB" sz="4800" baseline="30000" dirty="0"/>
              <a:t>st</a:t>
            </a:r>
            <a:r>
              <a:rPr lang="en-GB" sz="4800" dirty="0"/>
              <a:t> March 2025. The coloured bars show 95% confidence intervals for each place and deprivation quintile. The gap is calculated as the difference between the rates for the 20% most and least deprived (most deprived prevalence – least deprived prevalence = gap) and measured in percentage points (pp).</a:t>
            </a:r>
          </a:p>
          <a:p>
            <a:pPr marL="0" indent="0">
              <a:lnSpc>
                <a:spcPct val="120000"/>
              </a:lnSpc>
              <a:buFont typeface="Arial" panose="020B0604020202020204" pitchFamily="34" charset="0"/>
              <a:buNone/>
            </a:pPr>
            <a:r>
              <a:rPr lang="en-GB" sz="4800" dirty="0"/>
              <a:t>2. Not all LTCs are included in this data. It includes the conditions covered by QOF registers (except depression and asthma) and uses the same definitions.</a:t>
            </a:r>
          </a:p>
          <a:p>
            <a:pPr marL="0" indent="0">
              <a:buFont typeface="Arial" panose="020B0604020202020204" pitchFamily="34" charset="0"/>
              <a:buNone/>
            </a:pPr>
            <a:endParaRPr lang="en-GB" dirty="0"/>
          </a:p>
        </p:txBody>
      </p:sp>
      <p:sp>
        <p:nvSpPr>
          <p:cNvPr id="7" name="TextBox 6">
            <a:extLst>
              <a:ext uri="{FF2B5EF4-FFF2-40B4-BE49-F238E27FC236}">
                <a16:creationId xmlns:a16="http://schemas.microsoft.com/office/drawing/2014/main" id="{5E3F921E-F06D-6E6D-54B9-BFDEF56AF4D0}"/>
              </a:ext>
            </a:extLst>
          </p:cNvPr>
          <p:cNvSpPr txBox="1"/>
          <p:nvPr/>
        </p:nvSpPr>
        <p:spPr>
          <a:xfrm>
            <a:off x="8489658" y="6362460"/>
            <a:ext cx="2509025" cy="261610"/>
          </a:xfrm>
          <a:prstGeom prst="rect">
            <a:avLst/>
          </a:prstGeom>
          <a:noFill/>
        </p:spPr>
        <p:txBody>
          <a:bodyPr wrap="square" rtlCol="0">
            <a:spAutoFit/>
          </a:bodyPr>
          <a:lstStyle/>
          <a:p>
            <a:r>
              <a:rPr lang="en-GB" sz="1100" i="1" dirty="0"/>
              <a:t>Source: AGEM DME, 2025</a:t>
            </a:r>
          </a:p>
        </p:txBody>
      </p:sp>
      <p:pic>
        <p:nvPicPr>
          <p:cNvPr id="6" name="Picture 5">
            <a:extLst>
              <a:ext uri="{FF2B5EF4-FFF2-40B4-BE49-F238E27FC236}">
                <a16:creationId xmlns:a16="http://schemas.microsoft.com/office/drawing/2014/main" id="{2A2BD218-9909-0010-66F3-241B82143666}"/>
              </a:ext>
            </a:extLst>
          </p:cNvPr>
          <p:cNvPicPr>
            <a:picLocks noChangeAspect="1"/>
          </p:cNvPicPr>
          <p:nvPr/>
        </p:nvPicPr>
        <p:blipFill>
          <a:blip r:embed="rId4"/>
          <a:stretch>
            <a:fillRect/>
          </a:stretch>
        </p:blipFill>
        <p:spPr>
          <a:xfrm>
            <a:off x="371475" y="1225487"/>
            <a:ext cx="7943776" cy="4163929"/>
          </a:xfrm>
          <a:prstGeom prst="rect">
            <a:avLst/>
          </a:prstGeom>
        </p:spPr>
      </p:pic>
    </p:spTree>
    <p:extLst>
      <p:ext uri="{BB962C8B-B14F-4D97-AF65-F5344CB8AC3E}">
        <p14:creationId xmlns:p14="http://schemas.microsoft.com/office/powerpoint/2010/main" val="285611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FE9C-4A17-48EA-13D1-E2625BF294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06087E-FB0A-F723-1352-D63DBA8228DD}"/>
              </a:ext>
            </a:extLst>
          </p:cNvPr>
          <p:cNvSpPr>
            <a:spLocks noGrp="1"/>
          </p:cNvSpPr>
          <p:nvPr>
            <p:ph idx="1"/>
          </p:nvPr>
        </p:nvSpPr>
        <p:spPr>
          <a:xfrm>
            <a:off x="769544" y="1458560"/>
            <a:ext cx="10515600" cy="5029915"/>
          </a:xfrm>
        </p:spPr>
        <p:txBody>
          <a:bodyPr>
            <a:normAutofit/>
          </a:bodyPr>
          <a:lstStyle/>
          <a:p>
            <a:pPr marL="0" indent="0">
              <a:lnSpc>
                <a:spcPct val="100000"/>
              </a:lnSpc>
              <a:buNone/>
            </a:pPr>
            <a:r>
              <a:rPr lang="en-GB" sz="2200" dirty="0">
                <a:solidFill>
                  <a:srgbClr val="0070C0"/>
                </a:solidFill>
              </a:rPr>
              <a:t>What this tells us</a:t>
            </a:r>
          </a:p>
          <a:p>
            <a:pPr>
              <a:lnSpc>
                <a:spcPct val="100000"/>
              </a:lnSpc>
            </a:pPr>
            <a:r>
              <a:rPr lang="en-GB" sz="1600" dirty="0"/>
              <a:t>Across BLMK and all its places, there is a large and statistically significant gap between the most and least deprived areas in terms of prevalence of at least one long term condition. </a:t>
            </a:r>
          </a:p>
          <a:p>
            <a:pPr marL="0" indent="0">
              <a:lnSpc>
                <a:spcPct val="100000"/>
              </a:lnSpc>
              <a:buNone/>
            </a:pPr>
            <a:r>
              <a:rPr lang="en-GB" sz="2200" dirty="0">
                <a:solidFill>
                  <a:srgbClr val="0070C0"/>
                </a:solidFill>
              </a:rPr>
              <a:t>Differences by Place</a:t>
            </a:r>
          </a:p>
          <a:p>
            <a:pPr>
              <a:lnSpc>
                <a:spcPct val="100000"/>
              </a:lnSpc>
            </a:pPr>
            <a:r>
              <a:rPr lang="en-GB" sz="1600" dirty="0"/>
              <a:t>Gaps: Milton Keynes has the largest inequality gap (15.2 percentage points) and Luton has the smallest gap (9.5 percentage points)</a:t>
            </a:r>
          </a:p>
          <a:p>
            <a:pPr>
              <a:lnSpc>
                <a:spcPct val="100000"/>
              </a:lnSpc>
            </a:pPr>
            <a:r>
              <a:rPr lang="en-GB" sz="1600" dirty="0"/>
              <a:t>Overall, prevalence is highest in Luton and lowest in Milton Keynes, and this is the case in both the most and the least deprived areas. </a:t>
            </a:r>
          </a:p>
          <a:p>
            <a:pPr>
              <a:lnSpc>
                <a:spcPct val="100000"/>
              </a:lnSpc>
            </a:pPr>
            <a:r>
              <a:rPr lang="en-GB" sz="2200" dirty="0">
                <a:solidFill>
                  <a:srgbClr val="0070C0"/>
                </a:solidFill>
              </a:rPr>
              <a:t>What else we can do with this approach </a:t>
            </a:r>
          </a:p>
          <a:p>
            <a:pPr>
              <a:lnSpc>
                <a:spcPct val="100000"/>
              </a:lnSpc>
            </a:pPr>
            <a:r>
              <a:rPr lang="en-GB" sz="1600" dirty="0"/>
              <a:t>This method could be applied to ethnicities, GP practices, comparing people with and without learning disabilities or any other characteristic that we have data for.</a:t>
            </a:r>
          </a:p>
          <a:p>
            <a:pPr marL="0" indent="0">
              <a:lnSpc>
                <a:spcPct val="100000"/>
              </a:lnSpc>
              <a:buNone/>
            </a:pPr>
            <a:r>
              <a:rPr lang="en-GB" sz="2200" dirty="0">
                <a:solidFill>
                  <a:srgbClr val="0070C0"/>
                </a:solidFill>
              </a:rPr>
              <a:t>Tracking population health inequalities </a:t>
            </a:r>
          </a:p>
          <a:p>
            <a:pPr>
              <a:lnSpc>
                <a:spcPct val="100000"/>
              </a:lnSpc>
            </a:pPr>
            <a:r>
              <a:rPr lang="en-GB" sz="1600" dirty="0"/>
              <a:t>We intend to run the study annually to track changes in health inequalities. </a:t>
            </a:r>
          </a:p>
        </p:txBody>
      </p:sp>
      <p:pic>
        <p:nvPicPr>
          <p:cNvPr id="4" name="Picture 3">
            <a:extLst>
              <a:ext uri="{FF2B5EF4-FFF2-40B4-BE49-F238E27FC236}">
                <a16:creationId xmlns:a16="http://schemas.microsoft.com/office/drawing/2014/main" id="{AA5DC8B9-0A62-6D6E-CD03-CB9685A69143}"/>
              </a:ext>
            </a:extLst>
          </p:cNvPr>
          <p:cNvPicPr>
            <a:picLocks noChangeAspect="1"/>
          </p:cNvPicPr>
          <p:nvPr/>
        </p:nvPicPr>
        <p:blipFill>
          <a:blip r:embed="rId3"/>
          <a:stretch>
            <a:fillRect/>
          </a:stretch>
        </p:blipFill>
        <p:spPr>
          <a:xfrm>
            <a:off x="10529453" y="159235"/>
            <a:ext cx="1511383" cy="1097835"/>
          </a:xfrm>
          <a:prstGeom prst="rect">
            <a:avLst/>
          </a:prstGeom>
        </p:spPr>
      </p:pic>
      <p:sp>
        <p:nvSpPr>
          <p:cNvPr id="7" name="Title 1">
            <a:extLst>
              <a:ext uri="{FF2B5EF4-FFF2-40B4-BE49-F238E27FC236}">
                <a16:creationId xmlns:a16="http://schemas.microsoft.com/office/drawing/2014/main" id="{6922801F-7FF8-E8A9-BDB9-DF7CEA76C31D}"/>
              </a:ext>
            </a:extLst>
          </p:cNvPr>
          <p:cNvSpPr>
            <a:spLocks noGrp="1"/>
          </p:cNvSpPr>
          <p:nvPr>
            <p:ph type="title"/>
          </p:nvPr>
        </p:nvSpPr>
        <p:spPr>
          <a:xfrm>
            <a:off x="371475" y="445726"/>
            <a:ext cx="10515600" cy="692610"/>
          </a:xfrm>
        </p:spPr>
        <p:txBody>
          <a:bodyPr>
            <a:normAutofit fontScale="90000"/>
          </a:bodyPr>
          <a:lstStyle/>
          <a:p>
            <a:r>
              <a:rPr lang="en-GB" dirty="0">
                <a:solidFill>
                  <a:srgbClr val="002060"/>
                </a:solidFill>
              </a:rPr>
              <a:t>New insights into health inequality in BLMK</a:t>
            </a:r>
          </a:p>
        </p:txBody>
      </p:sp>
    </p:spTree>
    <p:extLst>
      <p:ext uri="{BB962C8B-B14F-4D97-AF65-F5344CB8AC3E}">
        <p14:creationId xmlns:p14="http://schemas.microsoft.com/office/powerpoint/2010/main" val="1522359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4FC20-02D8-0867-AC5F-218DE0DBD1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45F1BD-E140-5DF1-A7B9-2D98085AB35F}"/>
              </a:ext>
            </a:extLst>
          </p:cNvPr>
          <p:cNvSpPr>
            <a:spLocks noGrp="1"/>
          </p:cNvSpPr>
          <p:nvPr>
            <p:ph idx="1"/>
          </p:nvPr>
        </p:nvSpPr>
        <p:spPr>
          <a:xfrm>
            <a:off x="371475" y="1462959"/>
            <a:ext cx="10913669" cy="5021817"/>
          </a:xfrm>
        </p:spPr>
        <p:txBody>
          <a:bodyPr>
            <a:normAutofit fontScale="92500"/>
          </a:bodyPr>
          <a:lstStyle/>
          <a:p>
            <a:pPr marL="0" indent="0">
              <a:buNone/>
            </a:pPr>
            <a:r>
              <a:rPr lang="en-GB" sz="2200" dirty="0">
                <a:solidFill>
                  <a:srgbClr val="0070C0"/>
                </a:solidFill>
              </a:rPr>
              <a:t>Why we chose this approach</a:t>
            </a:r>
          </a:p>
          <a:p>
            <a:r>
              <a:rPr lang="en-GB" sz="1600" dirty="0"/>
              <a:t>We attempted many ways of slicing the data. The prevalence of at least one long term condition was agreed upon as it is simple to understand and uses common definitions taken from the QOF registers. </a:t>
            </a:r>
          </a:p>
          <a:p>
            <a:r>
              <a:rPr lang="en-GB" sz="1600" dirty="0"/>
              <a:t>Using five-year age bands allows a sample size large enough for significant differences in prevalence rates to be identified. It also allows annual tracking of the measure as each year as the 55–59 years old cohort will be slightly different as patients age into and out of that band. It minimises the impact of the different age structures in the populations of our four Places. </a:t>
            </a:r>
          </a:p>
          <a:p>
            <a:r>
              <a:rPr lang="en-GB" sz="1600" dirty="0"/>
              <a:t>The 55-59 age band was chosen as this was where we observed the largest absolute differences in prevalence. </a:t>
            </a:r>
          </a:p>
          <a:p>
            <a:pPr marL="0" indent="0">
              <a:buNone/>
            </a:pPr>
            <a:r>
              <a:rPr lang="en-GB" sz="2200" dirty="0">
                <a:solidFill>
                  <a:srgbClr val="0070C0"/>
                </a:solidFill>
              </a:rPr>
              <a:t>Not all possible LTCs are included</a:t>
            </a:r>
          </a:p>
          <a:p>
            <a:pPr>
              <a:lnSpc>
                <a:spcPct val="100000"/>
              </a:lnSpc>
            </a:pPr>
            <a:r>
              <a:rPr lang="en-GB" sz="1600" dirty="0"/>
              <a:t>There is no agreed set of long-term conditions. We capture a broad range of some of the most common LTCs using conditions in the QOF clinical domain. We excluded asthma because rates are very high, and also because we observed a paradoxical effect where asthma prevalence according to the QOF definition (which requires a recent prescription) is higher in the least deprived areas among young adults. We believe this is due to deprivation-linked differences in patients’ ability to afford asthma medication prescriptions. Depression was excluded because the high number of people with the condition skewed the results.</a:t>
            </a:r>
          </a:p>
          <a:p>
            <a:pPr marL="0" indent="0">
              <a:buNone/>
            </a:pPr>
            <a:r>
              <a:rPr lang="en-GB" sz="2200" dirty="0">
                <a:solidFill>
                  <a:srgbClr val="0070C0"/>
                </a:solidFill>
              </a:rPr>
              <a:t>The LTCs:</a:t>
            </a:r>
          </a:p>
          <a:p>
            <a:pPr>
              <a:lnSpc>
                <a:spcPct val="100000"/>
              </a:lnSpc>
            </a:pPr>
            <a:r>
              <a:rPr lang="en-GB" sz="1600" dirty="0"/>
              <a:t>Atrial fibrillation, cancer, chronic kidney disease, COPD, coronary heart disease, dementia, diabetes mellitus, epilepsy, heart failure, hypertension, osteoporosis, peripheral arterial disease, rheumatoid arthritis, schizophrenia, bipolar affective disorder and other psychoses and other patients on lithium therapy, stroke or TIA. </a:t>
            </a:r>
          </a:p>
        </p:txBody>
      </p:sp>
      <p:pic>
        <p:nvPicPr>
          <p:cNvPr id="4" name="Picture 3">
            <a:extLst>
              <a:ext uri="{FF2B5EF4-FFF2-40B4-BE49-F238E27FC236}">
                <a16:creationId xmlns:a16="http://schemas.microsoft.com/office/drawing/2014/main" id="{AFB92F4B-3406-F9D2-A89B-D59E8C36D622}"/>
              </a:ext>
            </a:extLst>
          </p:cNvPr>
          <p:cNvPicPr>
            <a:picLocks noChangeAspect="1"/>
          </p:cNvPicPr>
          <p:nvPr/>
        </p:nvPicPr>
        <p:blipFill>
          <a:blip r:embed="rId3"/>
          <a:stretch>
            <a:fillRect/>
          </a:stretch>
        </p:blipFill>
        <p:spPr>
          <a:xfrm>
            <a:off x="10529453" y="159235"/>
            <a:ext cx="1511383" cy="1097835"/>
          </a:xfrm>
          <a:prstGeom prst="rect">
            <a:avLst/>
          </a:prstGeom>
        </p:spPr>
      </p:pic>
      <p:sp>
        <p:nvSpPr>
          <p:cNvPr id="8" name="Title 1">
            <a:extLst>
              <a:ext uri="{FF2B5EF4-FFF2-40B4-BE49-F238E27FC236}">
                <a16:creationId xmlns:a16="http://schemas.microsoft.com/office/drawing/2014/main" id="{20743339-140E-FCC7-EAF3-E19A5EA673A1}"/>
              </a:ext>
            </a:extLst>
          </p:cNvPr>
          <p:cNvSpPr>
            <a:spLocks noGrp="1"/>
          </p:cNvSpPr>
          <p:nvPr>
            <p:ph type="title"/>
          </p:nvPr>
        </p:nvSpPr>
        <p:spPr>
          <a:xfrm>
            <a:off x="371475" y="445726"/>
            <a:ext cx="10515600" cy="692610"/>
          </a:xfrm>
        </p:spPr>
        <p:txBody>
          <a:bodyPr>
            <a:normAutofit fontScale="90000"/>
          </a:bodyPr>
          <a:lstStyle/>
          <a:p>
            <a:r>
              <a:rPr lang="en-GB" dirty="0">
                <a:solidFill>
                  <a:srgbClr val="002060"/>
                </a:solidFill>
              </a:rPr>
              <a:t>New insights into health inequality in BLMK</a:t>
            </a:r>
          </a:p>
        </p:txBody>
      </p:sp>
    </p:spTree>
    <p:extLst>
      <p:ext uri="{BB962C8B-B14F-4D97-AF65-F5344CB8AC3E}">
        <p14:creationId xmlns:p14="http://schemas.microsoft.com/office/powerpoint/2010/main" val="1521479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D055B-AF7D-3D38-A14B-1DBC3675A5B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A2F086-B897-42B7-62C6-73DD7918D153}"/>
              </a:ext>
            </a:extLst>
          </p:cNvPr>
          <p:cNvSpPr>
            <a:spLocks noGrp="1"/>
          </p:cNvSpPr>
          <p:nvPr>
            <p:ph idx="1"/>
          </p:nvPr>
        </p:nvSpPr>
        <p:spPr>
          <a:xfrm>
            <a:off x="769544" y="1462959"/>
            <a:ext cx="10515600" cy="5029915"/>
          </a:xfrm>
        </p:spPr>
        <p:txBody>
          <a:bodyPr>
            <a:normAutofit/>
          </a:bodyPr>
          <a:lstStyle/>
          <a:p>
            <a:r>
              <a:rPr lang="en-GB" sz="1600" dirty="0"/>
              <a:t>We searched for SNOMED diagnostic and resolution codes included in the NHS Primary Care Database Reference Dataset for all the conditions included. </a:t>
            </a:r>
          </a:p>
          <a:p>
            <a:r>
              <a:rPr lang="en-GB" sz="1600" dirty="0"/>
              <a:t>For conditions requiring a medication to be included in QOF registers (Lithium therapy and Epilepsy), we searched for prescriptions showing that a person had been prescribed medication to treat their condition.</a:t>
            </a:r>
          </a:p>
          <a:p>
            <a:r>
              <a:rPr lang="en-GB" sz="1600" dirty="0"/>
              <a:t>If a condition for a specific patient had a resolved status with no subsequent re-diagnosis, the condition for that patient was removed from our results.</a:t>
            </a:r>
          </a:p>
          <a:p>
            <a:r>
              <a:rPr lang="en-GB" sz="1600" dirty="0"/>
              <a:t>We applied the minimum age rules where specified by QOF.</a:t>
            </a:r>
          </a:p>
          <a:p>
            <a:r>
              <a:rPr lang="en-GB" sz="1600" dirty="0"/>
              <a:t>IMD quintiles are based on where the patient is living at the date of the study (31</a:t>
            </a:r>
            <a:r>
              <a:rPr lang="en-GB" sz="1600" baseline="30000" dirty="0"/>
              <a:t>st</a:t>
            </a:r>
            <a:r>
              <a:rPr lang="en-GB" sz="1600" dirty="0"/>
              <a:t> March 2025).</a:t>
            </a:r>
          </a:p>
          <a:p>
            <a:r>
              <a:rPr lang="en-GB" sz="1600" dirty="0"/>
              <a:t>We calculated prevalence as the number of people with at least one LTC divided by the total population of each segment. Wilson confidence intervals were used as recommended by the Office for Health Improvement and Disparities (OHID).</a:t>
            </a:r>
          </a:p>
          <a:p>
            <a:r>
              <a:rPr lang="en-GB" sz="1600" dirty="0"/>
              <a:t>We used information from AGEM DME ( Data Management Environment) as a data source for this project.</a:t>
            </a:r>
          </a:p>
          <a:p>
            <a:pPr marL="0" indent="0">
              <a:buNone/>
            </a:pPr>
            <a:endParaRPr lang="en-GB" sz="1600" dirty="0"/>
          </a:p>
        </p:txBody>
      </p:sp>
      <p:pic>
        <p:nvPicPr>
          <p:cNvPr id="4" name="Picture 3">
            <a:extLst>
              <a:ext uri="{FF2B5EF4-FFF2-40B4-BE49-F238E27FC236}">
                <a16:creationId xmlns:a16="http://schemas.microsoft.com/office/drawing/2014/main" id="{27C0E225-DD56-CBEC-702F-C1D421674C28}"/>
              </a:ext>
            </a:extLst>
          </p:cNvPr>
          <p:cNvPicPr>
            <a:picLocks noChangeAspect="1"/>
          </p:cNvPicPr>
          <p:nvPr/>
        </p:nvPicPr>
        <p:blipFill>
          <a:blip r:embed="rId3"/>
          <a:stretch>
            <a:fillRect/>
          </a:stretch>
        </p:blipFill>
        <p:spPr>
          <a:xfrm>
            <a:off x="10529453" y="159235"/>
            <a:ext cx="1511383" cy="1097835"/>
          </a:xfrm>
          <a:prstGeom prst="rect">
            <a:avLst/>
          </a:prstGeom>
        </p:spPr>
      </p:pic>
      <p:sp>
        <p:nvSpPr>
          <p:cNvPr id="5" name="Title 1">
            <a:extLst>
              <a:ext uri="{FF2B5EF4-FFF2-40B4-BE49-F238E27FC236}">
                <a16:creationId xmlns:a16="http://schemas.microsoft.com/office/drawing/2014/main" id="{C89FEABF-5475-16DF-5576-D5E65973C78C}"/>
              </a:ext>
            </a:extLst>
          </p:cNvPr>
          <p:cNvSpPr txBox="1">
            <a:spLocks/>
          </p:cNvSpPr>
          <p:nvPr/>
        </p:nvSpPr>
        <p:spPr>
          <a:xfrm>
            <a:off x="371475" y="445726"/>
            <a:ext cx="10515600" cy="69261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rgbClr val="002060"/>
                </a:solidFill>
              </a:rPr>
              <a:t>Methodology (summary)</a:t>
            </a:r>
          </a:p>
        </p:txBody>
      </p:sp>
    </p:spTree>
    <p:extLst>
      <p:ext uri="{BB962C8B-B14F-4D97-AF65-F5344CB8AC3E}">
        <p14:creationId xmlns:p14="http://schemas.microsoft.com/office/powerpoint/2010/main" val="1515653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C3E69-8B14-CB20-E040-2BF68EA6328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30823AF-BFDE-9216-CD19-676D808CF623}"/>
              </a:ext>
            </a:extLst>
          </p:cNvPr>
          <p:cNvPicPr>
            <a:picLocks noChangeAspect="1"/>
          </p:cNvPicPr>
          <p:nvPr/>
        </p:nvPicPr>
        <p:blipFill>
          <a:blip r:embed="rId3"/>
          <a:stretch>
            <a:fillRect/>
          </a:stretch>
        </p:blipFill>
        <p:spPr>
          <a:xfrm>
            <a:off x="10529453" y="159235"/>
            <a:ext cx="1511383" cy="1097835"/>
          </a:xfrm>
          <a:prstGeom prst="rect">
            <a:avLst/>
          </a:prstGeom>
        </p:spPr>
      </p:pic>
      <p:sp>
        <p:nvSpPr>
          <p:cNvPr id="5" name="Title 1">
            <a:extLst>
              <a:ext uri="{FF2B5EF4-FFF2-40B4-BE49-F238E27FC236}">
                <a16:creationId xmlns:a16="http://schemas.microsoft.com/office/drawing/2014/main" id="{5995FC4F-DD14-56EF-BCA9-F35A46FEA364}"/>
              </a:ext>
            </a:extLst>
          </p:cNvPr>
          <p:cNvSpPr txBox="1">
            <a:spLocks/>
          </p:cNvSpPr>
          <p:nvPr/>
        </p:nvSpPr>
        <p:spPr>
          <a:xfrm>
            <a:off x="371475" y="445726"/>
            <a:ext cx="9924669" cy="692610"/>
          </a:xfrm>
          <a:prstGeom prst="rect">
            <a:avLst/>
          </a:prstGeom>
        </p:spPr>
        <p:txBody>
          <a:bodyPr vert="horz" lIns="91440" tIns="45720" rIns="91440" bIns="45720" rtlCol="0" anchor="ct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t>Prevalence of at least one LTC across all age bands</a:t>
            </a:r>
          </a:p>
        </p:txBody>
      </p:sp>
      <p:pic>
        <p:nvPicPr>
          <p:cNvPr id="8" name="Picture 7">
            <a:extLst>
              <a:ext uri="{FF2B5EF4-FFF2-40B4-BE49-F238E27FC236}">
                <a16:creationId xmlns:a16="http://schemas.microsoft.com/office/drawing/2014/main" id="{E87484EA-93CF-3506-80BE-3506003BD6C9}"/>
              </a:ext>
            </a:extLst>
          </p:cNvPr>
          <p:cNvPicPr>
            <a:picLocks noChangeAspect="1"/>
          </p:cNvPicPr>
          <p:nvPr/>
        </p:nvPicPr>
        <p:blipFill>
          <a:blip r:embed="rId4"/>
          <a:stretch>
            <a:fillRect/>
          </a:stretch>
        </p:blipFill>
        <p:spPr>
          <a:xfrm>
            <a:off x="371475" y="1257070"/>
            <a:ext cx="9707162" cy="5466388"/>
          </a:xfrm>
          <a:prstGeom prst="rect">
            <a:avLst/>
          </a:prstGeom>
        </p:spPr>
      </p:pic>
      <p:pic>
        <p:nvPicPr>
          <p:cNvPr id="13" name="Picture 12">
            <a:extLst>
              <a:ext uri="{FF2B5EF4-FFF2-40B4-BE49-F238E27FC236}">
                <a16:creationId xmlns:a16="http://schemas.microsoft.com/office/drawing/2014/main" id="{9A4B059B-F852-42C0-295C-31D7750FEFFF}"/>
              </a:ext>
            </a:extLst>
          </p:cNvPr>
          <p:cNvPicPr>
            <a:picLocks noChangeAspect="1"/>
          </p:cNvPicPr>
          <p:nvPr/>
        </p:nvPicPr>
        <p:blipFill>
          <a:blip r:embed="rId5"/>
          <a:stretch>
            <a:fillRect/>
          </a:stretch>
        </p:blipFill>
        <p:spPr>
          <a:xfrm>
            <a:off x="7105647" y="3878270"/>
            <a:ext cx="1919481" cy="1754577"/>
          </a:xfrm>
          <a:prstGeom prst="rect">
            <a:avLst/>
          </a:prstGeom>
        </p:spPr>
      </p:pic>
    </p:spTree>
    <p:extLst>
      <p:ext uri="{BB962C8B-B14F-4D97-AF65-F5344CB8AC3E}">
        <p14:creationId xmlns:p14="http://schemas.microsoft.com/office/powerpoint/2010/main" val="11190812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d="http://www.w3.org/2001/XMLSchema" xmlns:xsi="http://www.w3.org/2001/XMLSchema-instance" xmlns="http://www.boldonjames.com/2008/01/sie/internal/label" sislVersion="0" policy="9d493d7b-745f-46ca-853c-852befb66d42" origin="defaultValue">
  <element uid="423d71e6-8daa-44f1-843f-6b8bdb2746aa" value=""/>
</sisl>
</file>

<file path=customXml/item2.xml><?xml version="1.0" encoding="utf-8"?>
<ct:contentTypeSchema xmlns:ct="http://schemas.microsoft.com/office/2006/metadata/contentType" xmlns:ma="http://schemas.microsoft.com/office/2006/metadata/properties/metaAttributes" ct:_="" ma:_="" ma:contentTypeName="Document" ma:contentTypeID="0x010100FA0B920D07F37D4FBC7E01BB10189D7D" ma:contentTypeVersion="12" ma:contentTypeDescription="Create a new document." ma:contentTypeScope="" ma:versionID="c1a979996baef6cc2dcf8d65bf6a334f">
  <xsd:schema xmlns:xsd="http://www.w3.org/2001/XMLSchema" xmlns:xs="http://www.w3.org/2001/XMLSchema" xmlns:p="http://schemas.microsoft.com/office/2006/metadata/properties" xmlns:ns1="http://schemas.microsoft.com/sharepoint/v3" xmlns:ns2="ae89e927-acba-4cda-abda-8ef83993ea39" xmlns:ns3="3d1781f4-65dc-47cf-a0cf-ea56deb3bf0f" targetNamespace="http://schemas.microsoft.com/office/2006/metadata/properties" ma:root="true" ma:fieldsID="29781f4778893b20f1364cdd0b98e584" ns1:_="" ns2:_="" ns3:_="">
    <xsd:import namespace="http://schemas.microsoft.com/sharepoint/v3"/>
    <xsd:import namespace="ae89e927-acba-4cda-abda-8ef83993ea39"/>
    <xsd:import namespace="3d1781f4-65dc-47cf-a0cf-ea56deb3bf0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1:_ip_UnifiedCompliancePolicyProperties" minOccurs="0"/>
                <xsd:element ref="ns1:_ip_UnifiedCompliancePolicyUIAction"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e89e927-acba-4cda-abda-8ef83993ea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d1781f4-65dc-47cf-a0cf-ea56deb3bf0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59AB85A3-8FC3-4A4E-8EA5-18D1CB5A9C9F}">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595E61D0-FB4B-4EE4-98E6-C47158D3B943}"/>
</file>

<file path=customXml/itemProps3.xml><?xml version="1.0" encoding="utf-8"?>
<ds:datastoreItem xmlns:ds="http://schemas.openxmlformats.org/officeDocument/2006/customXml" ds:itemID="{1BF8D96A-48F5-4A2E-9CB9-EB765D28FD3B}"/>
</file>

<file path=customXml/itemProps4.xml><?xml version="1.0" encoding="utf-8"?>
<ds:datastoreItem xmlns:ds="http://schemas.openxmlformats.org/officeDocument/2006/customXml" ds:itemID="{B9F8124C-8BA0-44F6-BA88-CE9739662868}"/>
</file>

<file path=docProps/app.xml><?xml version="1.0" encoding="utf-8"?>
<Properties xmlns="http://schemas.openxmlformats.org/officeDocument/2006/extended-properties" xmlns:vt="http://schemas.openxmlformats.org/officeDocument/2006/docPropsVTypes">
  <TotalTime>2746</TotalTime>
  <Words>950</Words>
  <Application>Microsoft Office PowerPoint</Application>
  <PresentationFormat>Widescreen</PresentationFormat>
  <Paragraphs>45</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Inequalities in prevalence of at least one Long Term Condition (LTC)  in Bedfordshire, Luton and Milton Keynes (BLMK)</vt:lpstr>
      <vt:lpstr>New insights into health inequality in BLMK</vt:lpstr>
      <vt:lpstr>New insights into health inequality in BLMK</vt:lpstr>
      <vt:lpstr>New insights into health inequality in BLMK</vt:lpstr>
      <vt:lpstr>PowerPoint Presentation</vt:lpstr>
      <vt:lpstr>PowerPoint Presentation</vt:lpstr>
    </vt:vector>
  </TitlesOfParts>
  <Company>Bedford Borough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Vicki Peacey</dc:creator>
  <cp:lastModifiedBy>Chris Lamb</cp:lastModifiedBy>
  <cp:revision>15</cp:revision>
  <dcterms:created xsi:type="dcterms:W3CDTF">2025-05-12T13:29:49Z</dcterms:created>
  <dcterms:modified xsi:type="dcterms:W3CDTF">2025-08-06T09:35:20Z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2befad08-b260-4454-9a49-397d71d9e5c2</vt:lpwstr>
  </property>
  <property fmtid="{D5CDD505-2E9C-101B-9397-08002B2CF9AE}" pid="3" name="bjDocumentLabelXML">
    <vt:lpwstr>&lt;?xml version="1.0" encoding="us-ascii"?&gt;&lt;sisl xmlns:xsd="http://www.w3.org/2001/XMLSchema" xmlns:xsi="http://www.w3.org/2001/XMLSchema-instance" sislVersion="0" policy="9d493d7b-745f-46ca-853c-852befb66d42" origin="defaultValue" xmlns="http://www.boldonj</vt:lpwstr>
  </property>
  <property fmtid="{D5CDD505-2E9C-101B-9397-08002B2CF9AE}" pid="4" name="bjDocumentLabelXML-0">
    <vt:lpwstr>ames.com/2008/01/sie/internal/label"&gt;&lt;element uid="423d71e6-8daa-44f1-843f-6b8bdb2746aa" value="" /&gt;&lt;/sisl&gt;</vt:lpwstr>
  </property>
  <property fmtid="{D5CDD505-2E9C-101B-9397-08002B2CF9AE}" pid="5" name="bjDocumentSecurityLabel">
    <vt:lpwstr>Bedford BC OFFICIAL-Internal </vt:lpwstr>
  </property>
  <property fmtid="{D5CDD505-2E9C-101B-9397-08002B2CF9AE}" pid="6" name="bjSaver">
    <vt:lpwstr>CE2SA4vzEMA3OXw6+x0hte5yOYOKpYCm</vt:lpwstr>
  </property>
  <property fmtid="{D5CDD505-2E9C-101B-9397-08002B2CF9AE}" pid="7" name="ContentTypeId">
    <vt:lpwstr>0x010100FA0B920D07F37D4FBC7E01BB10189D7D</vt:lpwstr>
  </property>
</Properties>
</file>