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1"/>
  </p:notesMasterIdLst>
  <p:handoutMasterIdLst>
    <p:handoutMasterId r:id="rId12"/>
  </p:handoutMasterIdLst>
  <p:sldIdLst>
    <p:sldId id="256" r:id="rId6"/>
    <p:sldId id="2147474121" r:id="rId7"/>
    <p:sldId id="2147474130" r:id="rId8"/>
    <p:sldId id="2147474129" r:id="rId9"/>
    <p:sldId id="214747413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97BE0D-A4F4-2010-9F9E-3CCA78EF1760}" name="Maria Wogan" initials="MW" userId="da541efc18af4660" providerId="Windows Live"/>
  <p188:author id="{6725233E-E29C-F0CE-0437-2F059F6E8FC7}" name="KAY, Nicola (NHS BEDFORDSHIRE, LUTON AND MILTON KEYNES CCG)" initials="KN(BLAMKC" userId="S::nicola.kay1@nhs.net::f2af215a-2b4d-4628-b932-93de781f5923" providerId="AD"/>
  <p188:author id="{27C1288F-17C8-927B-3225-40906F575249}" name="Jago Kitcat" initials="JK" userId="S::Jago.Kitcat@bedford.gov.uk::c047350e-485f-40eb-869a-a8d6cac25219" providerId="AD"/>
  <p188:author id="{F84FB89B-EDFB-5E2F-F052-BDC87CEB6478}" name="Ian Brown" initials="IB" userId="S::Ian.Brown@bedford.gov.uk::9c184aee-ad41-477b-a928-1ddf8715ecdb" providerId="AD"/>
  <p188:author id="{CA6F2FA8-7A6C-53EA-3CA9-A61F0553ECE6}" name="Sharon Kendal (MLCSU)" initials="SK(" userId="S::sharon.kendal@mlcsu.nhs.uk::e065a7e3-5912-4383-95b1-d4249b4ce151" providerId="AD"/>
  <p188:author id="{E46A56EB-84DC-D50D-0CF4-D0B1DA6D3AE4}" name="Anthony Scanlon" initials="AS" userId="S::anthony.scanlon@bedford.gov.uk::ffdaddd6-556f-43bc-be4a-437991ea6c6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s Michelle [Capability House] - NHS Bedfordshire CCG" initials="SM[H-NBC" lastIdx="2" clrIdx="0"/>
  <p:cmAuthor id="2" name="SUMMERS, Michelle (NHS BEDFORDSHIRE, LUTON AND MILTON KEYNES CCG)" initials="SM(BLAMKC" lastIdx="1" clrIdx="1"/>
  <p:cmAuthor id="3" name="COX, Felicity (NHS BEDFORDSHIRE, LUTON AND MILTON KEYNES CCG)" initials="CF(BLAMKC" lastIdx="2" clrIdx="2">
    <p:extLst>
      <p:ext uri="{19B8F6BF-5375-455C-9EA6-DF929625EA0E}">
        <p15:presenceInfo xmlns:p15="http://schemas.microsoft.com/office/powerpoint/2012/main" userId="S::felicity.cox1@nhs.net::177aee50-dec4-4092-ad3e-5eb6b7a0da9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FB8"/>
    <a:srgbClr val="FF3300"/>
    <a:srgbClr val="008996"/>
    <a:srgbClr val="FF00FF"/>
    <a:srgbClr val="70AD47"/>
    <a:srgbClr val="7030A0"/>
    <a:srgbClr val="39A5DF"/>
    <a:srgbClr val="E1F5FC"/>
    <a:srgbClr val="E1ECFF"/>
    <a:srgbClr val="7686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0" autoAdjust="0"/>
    <p:restoredTop sz="86104" autoAdjust="0"/>
  </p:normalViewPr>
  <p:slideViewPr>
    <p:cSldViewPr>
      <p:cViewPr varScale="1">
        <p:scale>
          <a:sx n="105" d="100"/>
          <a:sy n="105" d="100"/>
        </p:scale>
        <p:origin x="89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272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ommentAuthors" Target="commentAuthor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641C83-CE3C-424A-A3C0-ACBB77819B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890427-98C8-1045-B09A-5ECB8A0438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08CE8-14BE-B941-867D-D1C064CCABBA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E4524-8F7B-4F43-92F4-C394B4A7A57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2D43A5-9F41-3A48-9F9C-630EA636C3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E522A-CE6C-6545-8AF7-8AF2D4697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721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52A32-C764-42B9-B872-738194D3D7E1}" type="datetimeFigureOut">
              <a:rPr lang="en-US"/>
              <a:t>12/4/2024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D2B880-4E56-49AE-BFD2-484CF7B3CBF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166097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019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6250" y="265113"/>
            <a:ext cx="5762625" cy="3241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74440" y="3475318"/>
            <a:ext cx="6466928" cy="5417161"/>
          </a:xfrm>
        </p:spPr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106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6250" y="265113"/>
            <a:ext cx="5762625" cy="3241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74440" y="3475318"/>
            <a:ext cx="6466928" cy="5417161"/>
          </a:xfrm>
        </p:spPr>
        <p:txBody>
          <a:bodyPr/>
          <a:lstStyle/>
          <a:p>
            <a:r>
              <a:rPr lang="en-GB" dirty="0"/>
              <a:t>Nomis, 2023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281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6250" y="265113"/>
            <a:ext cx="5762625" cy="3241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74440" y="3475318"/>
            <a:ext cx="6466928" cy="5417161"/>
          </a:xfrm>
        </p:spPr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64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6250" y="265113"/>
            <a:ext cx="5762625" cy="3241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74440" y="3475318"/>
            <a:ext cx="6466928" cy="5417161"/>
          </a:xfrm>
        </p:spPr>
        <p:txBody>
          <a:bodyPr/>
          <a:lstStyle/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448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81A4210-7229-DB41-8DE5-7458F41EA8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228" y="536574"/>
            <a:ext cx="6429060" cy="2459004"/>
          </a:xfrm>
        </p:spPr>
        <p:txBody>
          <a:bodyPr anchor="b" anchorCtr="0"/>
          <a:lstStyle>
            <a:lvl1pPr algn="l">
              <a:defRPr sz="4000" b="1" cap="none" baseline="0"/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CB8B451-CAFA-004A-89B1-D4C0D76248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228" y="3134508"/>
            <a:ext cx="6429060" cy="888950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2" name="Logo" descr="Logo NHS Bedfordshire, Luton and Milton Keynes Integrated Care Board">
            <a:extLst>
              <a:ext uri="{FF2B5EF4-FFF2-40B4-BE49-F238E27FC236}">
                <a16:creationId xmlns:a16="http://schemas.microsoft.com/office/drawing/2014/main" id="{B4F957B9-CE20-8652-5B14-126476B307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256" y="536574"/>
            <a:ext cx="3196679" cy="159628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1677EE5-F830-BDD9-E0E0-C30D893BA5D9}"/>
              </a:ext>
            </a:extLst>
          </p:cNvPr>
          <p:cNvSpPr/>
          <p:nvPr userDrawn="1"/>
        </p:nvSpPr>
        <p:spPr>
          <a:xfrm>
            <a:off x="0" y="4477096"/>
            <a:ext cx="12192000" cy="2380903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E962F22-AA8B-087A-950C-1852E17E8C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35801" y="4759306"/>
            <a:ext cx="10520398" cy="1954099"/>
            <a:chOff x="827223" y="4759306"/>
            <a:chExt cx="10520398" cy="195409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2E01241-F16E-668A-743E-99DC1B8A24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9810" y="4787207"/>
              <a:ext cx="1350717" cy="1350717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02D6A8E-6D90-AEB0-2022-6AEF668F92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6904" y="4787207"/>
              <a:ext cx="1350717" cy="1350717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1B73493-F0E9-8EE4-0347-97525E0DA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2717" y="4787207"/>
              <a:ext cx="1350717" cy="135071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D7D5A9F-7E17-6D73-CAE4-71782F1501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5624" y="4787207"/>
              <a:ext cx="1350717" cy="1350717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EE606E2-607E-4FF8-76E6-E8502D4C0B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531" y="4787207"/>
              <a:ext cx="1350717" cy="135071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A0827BD-CCF3-9307-E9C7-E6601ADE64E9}"/>
                </a:ext>
              </a:extLst>
            </p:cNvPr>
            <p:cNvSpPr txBox="1"/>
            <p:nvPr userDrawn="1"/>
          </p:nvSpPr>
          <p:spPr>
            <a:xfrm>
              <a:off x="827223" y="6286995"/>
              <a:ext cx="139847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2"/>
                  </a:solidFill>
                </a:rPr>
                <a:t>Trust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56C38A-BBAA-B9CE-D195-6DBEBD1A1594}"/>
                </a:ext>
              </a:extLst>
            </p:cNvPr>
            <p:cNvSpPr txBox="1"/>
            <p:nvPr userDrawn="1"/>
          </p:nvSpPr>
          <p:spPr>
            <a:xfrm>
              <a:off x="3106323" y="6286995"/>
              <a:ext cx="139847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2"/>
                  </a:solidFill>
                </a:rPr>
                <a:t>Respect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BB9A877-4C68-D9E4-E49F-E28BC3766809}"/>
                </a:ext>
              </a:extLst>
            </p:cNvPr>
            <p:cNvSpPr txBox="1"/>
            <p:nvPr userDrawn="1"/>
          </p:nvSpPr>
          <p:spPr>
            <a:xfrm>
              <a:off x="5401409" y="6286995"/>
              <a:ext cx="139847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2"/>
                  </a:solidFill>
                </a:rPr>
                <a:t>Integrity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CB4480F-78B1-573D-3BED-0B4A1B17BA22}"/>
                </a:ext>
              </a:extLst>
            </p:cNvPr>
            <p:cNvSpPr txBox="1"/>
            <p:nvPr userDrawn="1"/>
          </p:nvSpPr>
          <p:spPr>
            <a:xfrm>
              <a:off x="7725961" y="6286995"/>
              <a:ext cx="139847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2"/>
                  </a:solidFill>
                </a:rPr>
                <a:t>Accountability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D7933E-E88E-4D1B-D03D-5313011A650E}"/>
                </a:ext>
              </a:extLst>
            </p:cNvPr>
            <p:cNvSpPr txBox="1"/>
            <p:nvPr userDrawn="1"/>
          </p:nvSpPr>
          <p:spPr>
            <a:xfrm>
              <a:off x="10068913" y="6282518"/>
              <a:ext cx="120670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2"/>
                  </a:solidFill>
                </a:rPr>
                <a:t>Care and Compassion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B023D42-7DA0-5B11-7124-B6AF4AA8D6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2667436" y="4816456"/>
              <a:ext cx="0" cy="1800641"/>
            </a:xfrm>
            <a:prstGeom prst="line">
              <a:avLst/>
            </a:prstGeom>
            <a:ln>
              <a:solidFill>
                <a:srgbClr val="7686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2287A5E-9C10-E9C8-095D-20F362366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4954529" y="4759306"/>
              <a:ext cx="0" cy="1800641"/>
            </a:xfrm>
            <a:prstGeom prst="line">
              <a:avLst/>
            </a:prstGeom>
            <a:ln>
              <a:solidFill>
                <a:srgbClr val="7686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1196B2E-BA65-3E0A-564E-5B96878A3E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7241622" y="4787881"/>
              <a:ext cx="0" cy="1800641"/>
            </a:xfrm>
            <a:prstGeom prst="line">
              <a:avLst/>
            </a:prstGeom>
            <a:ln>
              <a:solidFill>
                <a:srgbClr val="7686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1FA960A-F7D7-49BC-9A58-D0767FD3B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9528715" y="4759306"/>
              <a:ext cx="0" cy="1800641"/>
            </a:xfrm>
            <a:prstGeom prst="line">
              <a:avLst/>
            </a:prstGeom>
            <a:ln>
              <a:solidFill>
                <a:srgbClr val="7686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17162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BFB4F38-94C3-154F-84F3-38BCB606234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88336" y="382349"/>
            <a:ext cx="1080119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35179BC9-FD9A-D5CC-924F-64417D80C8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E7EBE0-8CE9-453A-87B4-8F46CFBCFCFB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9395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FDE91C4-AEF5-5F44-AB54-183B7E47CA6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C6EF843F-7E56-3640-B407-1CCC3525A1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289B22-CD74-D1AD-7552-9A9238D6002F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675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AE0F4FD-1908-0F41-8EFE-DEE66C81FF4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69E91A5-6FEC-B834-DAAA-DE539D2D50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08B3CE-1997-5849-8B1B-560568CE0A44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8530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8D89DE4-A435-B94B-97FE-7F11E2CA37F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103648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5" name="Picture 14" descr="Logo NHS Bedfordshire, Luton and Milton Keynes Integrated Care Board">
            <a:extLst>
              <a:ext uri="{FF2B5EF4-FFF2-40B4-BE49-F238E27FC236}">
                <a16:creationId xmlns:a16="http://schemas.microsoft.com/office/drawing/2014/main" id="{1954ACD3-7BC3-2D44-BE65-814449028E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10AD24-466F-2C6F-08E6-C1B2E9C22BFC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4467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C13482B-E75A-B24A-AE29-A6C2A25A4B3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6624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5" name="Picture 14" descr="Logo NHS Bedfordshire, Luton and Milton Keynes Integrated Care Board">
            <a:extLst>
              <a:ext uri="{FF2B5EF4-FFF2-40B4-BE49-F238E27FC236}">
                <a16:creationId xmlns:a16="http://schemas.microsoft.com/office/drawing/2014/main" id="{999289C7-78F8-A97A-A670-56F4BD3CFC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7084723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9CCEFD7-EF02-3D4D-A3BA-F73AC8AD71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flipH="1">
            <a:off x="7955934" y="2086796"/>
            <a:ext cx="3797397" cy="379739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5C6E667-771F-458B-35CE-8C257BABDD72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2341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0E07C0A-1877-896F-408F-10CF3708CB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33636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46EC874-EB04-354B-9362-80C38FAFC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382349"/>
            <a:ext cx="7200800" cy="1232291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84576D4-12E8-BD46-8E2A-6BE58E12D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3EABDAF-DEF9-144B-AA54-091C9F26BD09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7" name="Picture 16" descr="Logo NHS Bedfordshire, Luton and Milton Keynes Integrated Care Board">
            <a:extLst>
              <a:ext uri="{FF2B5EF4-FFF2-40B4-BE49-F238E27FC236}">
                <a16:creationId xmlns:a16="http://schemas.microsoft.com/office/drawing/2014/main" id="{F1500CA5-1AEE-3479-F9A8-83D4ECB1C2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4" y="1844825"/>
            <a:ext cx="8524884" cy="4281340"/>
          </a:xfrm>
        </p:spPr>
        <p:txBody>
          <a:bodyPr lIns="0" tIns="0" rIns="0" bIns="0"/>
          <a:lstStyle>
            <a:lvl1pPr>
              <a:buClr>
                <a:schemeClr val="accent6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A480D04-D53E-0B10-3614-D256CDE5A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4131720"/>
            <a:ext cx="1954800" cy="195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F85AC9F-8CBF-1B28-8B18-291CEA032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9882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6A4F362-2BB0-2C80-581B-323A12F3C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33636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E1F1204-D2FF-3E40-8F9A-AEF62CCFB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382349"/>
            <a:ext cx="7200800" cy="1232291"/>
          </a:xfrm>
        </p:spPr>
        <p:txBody>
          <a:bodyPr lIns="0" tIns="0" rIns="0" bIns="0"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564EE7F-CA5D-2445-870E-98CDFDA14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D1260C3-1604-4D48-BB21-8358FBBAD3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0" name="Picture 9" descr="Logo NHS Bedfordshire, Luton and Milton Keynes Integrated Care Board">
            <a:extLst>
              <a:ext uri="{FF2B5EF4-FFF2-40B4-BE49-F238E27FC236}">
                <a16:creationId xmlns:a16="http://schemas.microsoft.com/office/drawing/2014/main" id="{51D6993D-6038-8664-5787-69CC5968DF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1AB73A3-F52C-0949-A125-CD39FFA3B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4" y="1844825"/>
            <a:ext cx="8524884" cy="4281340"/>
          </a:xfrm>
        </p:spPr>
        <p:txBody>
          <a:bodyPr lIns="0" tIns="0" rIns="0" bIns="0"/>
          <a:lstStyle>
            <a:lvl1pPr>
              <a:buClr>
                <a:schemeClr val="accent6"/>
              </a:buClr>
              <a:defRPr/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83F6F9C-053D-3008-7B9D-553AB6AB1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756" y="4171365"/>
            <a:ext cx="1954800" cy="195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F0AB78C-E6CB-E309-CC37-585DF7811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3545CCA-7DB1-9D4C-A6D9-897CF0BB7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94876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AE2C91-F13F-48A3-5445-EE87B77B7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33636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33366F6-7006-4449-9BFC-188757522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382349"/>
            <a:ext cx="7200800" cy="1232291"/>
          </a:xfrm>
        </p:spPr>
        <p:txBody>
          <a:bodyPr lIns="0" tIns="0" rIns="0" bIns="0"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0EA4015-EA8F-1B4A-BA15-223DE436B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2736362-12FE-9049-9E29-EF62382C342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6" name="Picture 15" descr="Logo NHS Bedfordshire, Luton and Milton Keynes Integrated Care Board">
            <a:extLst>
              <a:ext uri="{FF2B5EF4-FFF2-40B4-BE49-F238E27FC236}">
                <a16:creationId xmlns:a16="http://schemas.microsoft.com/office/drawing/2014/main" id="{34695880-BC5C-9487-8B39-CABBBC1A4B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311270C-9C91-A140-865B-E13553CB7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4" y="1844825"/>
            <a:ext cx="8524884" cy="4281340"/>
          </a:xfrm>
        </p:spPr>
        <p:txBody>
          <a:bodyPr lIns="0" tIns="0" rIns="0" bIns="0"/>
          <a:lstStyle>
            <a:lvl1pPr>
              <a:buClr>
                <a:schemeClr val="accent6"/>
              </a:buClr>
              <a:defRPr/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D0E5D50-ABBC-2B1B-D803-9532F8ED8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750" y="4171365"/>
            <a:ext cx="1954800" cy="1954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31E1AE3-278C-9CBB-04F8-1D4304882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5EA11FE-DF14-ED47-BB9D-0EAF22485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9586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50E9455-07F6-09B9-2485-7E6C63006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33636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1C0BAA9-E631-7646-A612-36D961F6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382349"/>
            <a:ext cx="7211891" cy="1232291"/>
          </a:xfrm>
        </p:spPr>
        <p:txBody>
          <a:bodyPr lIns="0" tIns="0" rIns="0" bIns="0"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852B6C0-4E92-354F-8B42-17732F1561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39F354D-A928-AD48-8400-1DF92DB8E640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B5565897-B3FA-F8DC-52A8-BBC01EF1A4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932F6ED-E73C-8047-A71B-37A60114C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4" y="1844825"/>
            <a:ext cx="8524884" cy="4281340"/>
          </a:xfrm>
        </p:spPr>
        <p:txBody>
          <a:bodyPr lIns="0" tIns="0" rIns="0" bIns="0"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90F944D-B1A2-CB39-8724-3BAB8882B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976" y="4171365"/>
            <a:ext cx="1954800" cy="1954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CD820A-2027-3D77-9A42-4D70637043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D228FC6-3DD4-BC43-80E0-ED2A58B20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/>
              <a:t>NHS Bedfordshire, Luton and Milton Keynes Integrated Care 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758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CA3554F-9B0F-1F08-F6CA-8AF0E7616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33636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D292033-F9BE-624A-9ACF-ECF3807FC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382349"/>
            <a:ext cx="7200800" cy="1232291"/>
          </a:xfrm>
        </p:spPr>
        <p:txBody>
          <a:bodyPr lIns="0" tIns="0" rIns="0" bIns="0"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39F9EA4-59B8-DE41-8274-B9A04E4EC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5682414-8E83-EA45-AEB3-686CD8293BE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6" name="Picture 15" descr="Logo NHS Bedfordshire, Luton and Milton Keynes Integrated Care Board">
            <a:extLst>
              <a:ext uri="{FF2B5EF4-FFF2-40B4-BE49-F238E27FC236}">
                <a16:creationId xmlns:a16="http://schemas.microsoft.com/office/drawing/2014/main" id="{5AA17C37-5564-26FA-7C1D-56C302DC43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BC6CEFE-586A-D04A-BD76-7AA7D1688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4" y="1844825"/>
            <a:ext cx="8524884" cy="4281340"/>
          </a:xfrm>
        </p:spPr>
        <p:txBody>
          <a:bodyPr lIns="0" tIns="0" rIns="0" bIns="0"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5E154A4-A5E9-7E4E-AFEE-E33352332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168" y="4171365"/>
            <a:ext cx="1954800" cy="1954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8DE1D9F-41A7-C4AE-BEF8-14ECC0726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9108212-FA42-B646-BD49-6E9A7521B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/>
              <a:t>NHS Bedfordshire, Luton and Milton Keynes Integrated Care 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0086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346B18A-0E85-E9B9-0EC7-C2CF5586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55840" cy="6857999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Icons">
            <a:extLst>
              <a:ext uri="{FF2B5EF4-FFF2-40B4-BE49-F238E27FC236}">
                <a16:creationId xmlns:a16="http://schemas.microsoft.com/office/drawing/2014/main" id="{37D11603-DBB0-8723-B70E-65571D54F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71157" y="434551"/>
            <a:ext cx="3952635" cy="6090621"/>
            <a:chOff x="271157" y="434551"/>
            <a:chExt cx="3952635" cy="609062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66F83DF-DCEA-A151-C367-672E84733A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8" y="4714621"/>
              <a:ext cx="1810551" cy="181055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2AFCF29-EC03-67F9-2D05-032D73B656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3241" y="4714621"/>
              <a:ext cx="1810551" cy="181055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C4664B6-3A75-BC30-9171-93CE728AB3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3240" y="2571244"/>
              <a:ext cx="1810551" cy="1810551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CB87578-8820-0746-C5E6-202DD41CD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50" y="2571244"/>
              <a:ext cx="1810551" cy="181055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76DEA55-D3EB-4B68-C42A-CF219417A1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7" y="434551"/>
              <a:ext cx="1810551" cy="1810551"/>
            </a:xfrm>
            <a:prstGeom prst="rect">
              <a:avLst/>
            </a:prstGeom>
          </p:spPr>
        </p:pic>
      </p:grpSp>
      <p:pic>
        <p:nvPicPr>
          <p:cNvPr id="20" name="Picture 19" descr="Logo NHS Bedfordshire, Luton and Milton Keynes Integrated Care Board">
            <a:extLst>
              <a:ext uri="{FF2B5EF4-FFF2-40B4-BE49-F238E27FC236}">
                <a16:creationId xmlns:a16="http://schemas.microsoft.com/office/drawing/2014/main" id="{B53B9CBA-D35E-8D23-BB8A-2AA3C277A4E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256" y="536574"/>
            <a:ext cx="3196679" cy="15962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87888" y="2924944"/>
            <a:ext cx="6429060" cy="2464029"/>
          </a:xfrm>
        </p:spPr>
        <p:txBody>
          <a:bodyPr anchor="b" anchorCtr="0"/>
          <a:lstStyle>
            <a:lvl1pPr algn="l">
              <a:defRPr sz="4000" b="1" cap="none" baseline="0"/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7888" y="5527904"/>
            <a:ext cx="6429060" cy="888950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56069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levels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6162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0EADE583-908C-5EF8-7A33-A0DBD9AFE4D3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305550" y="1844675"/>
            <a:ext cx="5384800" cy="4281488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210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1B72853B-FE46-3931-6EB0-9D4C0D7319CF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305549" y="1844675"/>
            <a:ext cx="5384799" cy="4281488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42600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 + SmartAr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ACCBD6DD-FF6C-C0B2-A7DA-B6644EEB3DFE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305549" y="1844675"/>
            <a:ext cx="5384799" cy="4281488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8599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+ Tw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473027E-C16B-976D-58F8-F426DB5669D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17410" y="1812699"/>
            <a:ext cx="5384799" cy="692375"/>
          </a:xfr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B9A1CF0-6F4F-29F6-14DD-A89545B601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4939" y="1812699"/>
            <a:ext cx="5384799" cy="692375"/>
          </a:xfr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2662898"/>
            <a:ext cx="5384800" cy="3463265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2662898"/>
            <a:ext cx="5384800" cy="3463266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67346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3352" y="382349"/>
            <a:ext cx="7403008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C609D3-2746-607C-4C8F-1F96BDA9C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9360036-E47F-7CD4-83E5-E6359C0594F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61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0785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+ Tw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3352" y="382349"/>
            <a:ext cx="7403008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97C4DEB-82AD-CD3F-16A2-CFD42DA88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D6977DD-A1BE-4859-8D6C-BFF294B7E55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61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473027E-C16B-976D-58F8-F426DB5669D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17410" y="1812699"/>
            <a:ext cx="5384799" cy="692375"/>
          </a:xfr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B9A1CF0-6F4F-29F6-14DD-A89545B601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4939" y="1812699"/>
            <a:ext cx="5384799" cy="692375"/>
          </a:xfr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2662898"/>
            <a:ext cx="5384800" cy="3463265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2662898"/>
            <a:ext cx="5384800" cy="3463266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8159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12699"/>
            <a:ext cx="5384800" cy="4313465"/>
          </a:xfrm>
          <a:solidFill>
            <a:schemeClr val="accent1"/>
          </a:solidFill>
        </p:spPr>
        <p:txBody>
          <a:bodyPr lIns="180000" tIns="180000" rIns="180000" bIns="180000"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bg2"/>
                </a:solidFill>
              </a:defRPr>
            </a:lvl1pPr>
            <a:lvl2pPr>
              <a:buClr>
                <a:schemeClr val="accent6"/>
              </a:buClr>
              <a:defRPr sz="2200">
                <a:solidFill>
                  <a:schemeClr val="bg2"/>
                </a:solidFill>
              </a:defRPr>
            </a:lvl2pPr>
            <a:lvl3pPr>
              <a:buClr>
                <a:schemeClr val="accent6"/>
              </a:buClr>
              <a:defRPr sz="2000">
                <a:solidFill>
                  <a:schemeClr val="bg2"/>
                </a:solidFill>
              </a:defRPr>
            </a:lvl3pPr>
            <a:lvl4pPr>
              <a:buClr>
                <a:schemeClr val="accent6"/>
              </a:buClr>
              <a:defRPr sz="1800">
                <a:solidFill>
                  <a:schemeClr val="bg2"/>
                </a:solidFill>
              </a:defRPr>
            </a:lvl4pPr>
            <a:lvl5pPr>
              <a:buClr>
                <a:schemeClr val="accent6"/>
              </a:buClr>
              <a:defRPr sz="1600">
                <a:solidFill>
                  <a:schemeClr val="bg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95156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12699"/>
            <a:ext cx="5384800" cy="4313465"/>
          </a:xfrm>
          <a:solidFill>
            <a:schemeClr val="accent2"/>
          </a:solidFill>
        </p:spPr>
        <p:txBody>
          <a:bodyPr lIns="180000" tIns="180000" rIns="180000" bIns="180000"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05495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12699"/>
            <a:ext cx="5384800" cy="4313465"/>
          </a:xfrm>
          <a:solidFill>
            <a:schemeClr val="accent3"/>
          </a:solidFill>
        </p:spPr>
        <p:txBody>
          <a:bodyPr lIns="180000" tIns="180000" rIns="180000" bIns="180000"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251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445" y="382348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Contents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791059C-B617-7A9F-D1A5-33BE30F1F3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669" y="191683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BD5BC40-821A-0ADA-B119-0B94A4A304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5606" y="1916832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DCCAE54-FB8B-C6D0-41EA-B5477EA27B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65554" y="191683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9C8A5C9-DD3B-CC0E-3ECE-B78793ACD2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035491" y="1916832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3BB28AD8-38C2-E4F6-491B-6B365482AF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5669" y="271417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3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771BB29E-8FD3-6F07-9549-21281FB2C8C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85606" y="2714175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9C272FB6-5827-CF94-0BB7-A5633FDAFE1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65554" y="271417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4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F1DCFFDE-3876-711D-6AB9-91C5D3605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035491" y="2714175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A7D13D4-5A4C-13EB-CFE3-F88242A546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5669" y="351151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5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175D2E21-B997-B939-72FA-17579F5CBB2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85606" y="3511518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BBE2B8E5-A304-B07B-649D-66B7CCAD6B0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65554" y="351151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6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D41E3900-A916-F86C-DEB3-C1ADBBEDCC1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035491" y="3511518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B3E104A3-85DB-6004-3A11-5035F911489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15669" y="430886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7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C05018E-3211-2043-C441-507621E5F02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285606" y="4308861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C3223CAC-ACE0-F829-7DBC-0484443DB87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65554" y="430886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8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1425AE6C-AD38-6391-BD1B-8C66F33D510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035491" y="4308861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71CBF9F8-9690-AFB8-BB42-48DACE4CD25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5669" y="510255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9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70A85A1-791E-134E-0D92-D16B7731EAD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285606" y="5102554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421CA34-6EB9-EFC6-6468-DF12FFAB16B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65554" y="510255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10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4287A1ED-63C9-ABAE-8B7E-3C7C5B16792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035491" y="5102554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50445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12699"/>
            <a:ext cx="5384800" cy="4313465"/>
          </a:xfrm>
          <a:solidFill>
            <a:schemeClr val="accent4"/>
          </a:solidFill>
        </p:spPr>
        <p:txBody>
          <a:bodyPr lIns="180000" tIns="180000" rIns="180000" bIns="180000"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1760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12699"/>
            <a:ext cx="5384800" cy="4313465"/>
          </a:xfrm>
          <a:solidFill>
            <a:schemeClr val="accent5"/>
          </a:solidFill>
        </p:spPr>
        <p:txBody>
          <a:bodyPr lIns="180000" tIns="180000" rIns="180000" bIns="180000"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levels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43946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5A8C793-FBE8-8D42-B07F-A2F1061D2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 descr="Logo NHS Bedfordshire, Luton and Milton Keynes Integrated Care Board">
            <a:extLst>
              <a:ext uri="{FF2B5EF4-FFF2-40B4-BE49-F238E27FC236}">
                <a16:creationId xmlns:a16="http://schemas.microsoft.com/office/drawing/2014/main" id="{5BACF042-79E8-0995-0238-D587D62DAC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9E33F2C-1B2A-39E2-00E5-669A242E6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080E96A-B518-CC4C-93D4-FB346BDBE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33095F4-8AE0-C24B-9632-EA99B62C4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31601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Logo NHS Bedfordshire, Luton and Milton Keynes Integrated Care Board">
            <a:extLst>
              <a:ext uri="{FF2B5EF4-FFF2-40B4-BE49-F238E27FC236}">
                <a16:creationId xmlns:a16="http://schemas.microsoft.com/office/drawing/2014/main" id="{EC7059DA-B8A9-1906-D3A8-7D072ADB01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3B23630-2978-FE3C-C5A4-0137AA831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8AFA2F-E014-7040-ADF0-F9D5345AA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0110C9-9253-6E4E-959D-9ED728D2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17675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3B23630-2978-FE3C-C5A4-0137AA831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8AFA2F-E014-7040-ADF0-F9D5345AA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0110C9-9253-6E4E-959D-9ED728D2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558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Contents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957936EC-59EB-14A9-0E47-A099941D48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669" y="191683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A791989F-B054-1E7C-3B13-38F9C3D84A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5606" y="1916832"/>
            <a:ext cx="1039072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4D6EABD4-789E-42F8-EEC8-84FB15E785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5669" y="271417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2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541ED023-3D59-0881-35EF-7A361C748F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85606" y="2714175"/>
            <a:ext cx="1039072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15BF37D5-9537-2421-FA08-D1557413B45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5669" y="351151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3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058B72B7-9E05-4C3D-8400-CD6FCFC9EB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85606" y="3511518"/>
            <a:ext cx="1039072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1B0F662B-8EF1-8BDE-BE29-D43397BBC5C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15669" y="430886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4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967AAB2B-1CED-D7E2-8511-1731C21427C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285606" y="4308861"/>
            <a:ext cx="1039072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5CCBF93-B4D8-9138-924B-67924A52151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5669" y="510255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5</a:t>
            </a:r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B455E63B-4D5A-BFC9-039E-6121581B992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285606" y="5102554"/>
            <a:ext cx="1039072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5178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4"/>
            <a:ext cx="11172331" cy="428040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6342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25E99AC8-F1A0-B864-939C-B22774523AA1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23874" y="1844675"/>
            <a:ext cx="11171901" cy="42799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8338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164B4764-414F-5563-3829-8610C730F6A2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23875" y="1844674"/>
            <a:ext cx="11171901" cy="4279901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059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SmartAr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FA0B32A7-6AE1-4B51-FD76-220CF0F3E84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523875" y="1844675"/>
            <a:ext cx="11171901" cy="42799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246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D6CD807-B739-3D41-88A9-ABEAAF0A12F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3" name="Picture 12" descr="Logo NHS Bedfordshire, Luton and Milton Keynes Integrated Care Board">
            <a:extLst>
              <a:ext uri="{FF2B5EF4-FFF2-40B4-BE49-F238E27FC236}">
                <a16:creationId xmlns:a16="http://schemas.microsoft.com/office/drawing/2014/main" id="{FF131AAF-0690-B049-F07A-6EBD7BB960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F70970-6B55-C9CE-E1DC-A320C509C980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21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371" y="332656"/>
            <a:ext cx="112332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371" y="1700809"/>
            <a:ext cx="11233248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1571" y="6356351"/>
            <a:ext cx="30928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GB"/>
              <a:t>NHS Bedfordshire, Luton and Milton Keynes Integrated Care Board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9974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39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75" r:id="rId4"/>
    <p:sldLayoutId id="2147483674" r:id="rId5"/>
    <p:sldLayoutId id="2147483676" r:id="rId6"/>
    <p:sldLayoutId id="2147483677" r:id="rId7"/>
    <p:sldLayoutId id="2147483678" r:id="rId8"/>
    <p:sldLayoutId id="2147483660" r:id="rId9"/>
    <p:sldLayoutId id="2147483667" r:id="rId10"/>
    <p:sldLayoutId id="2147483668" r:id="rId11"/>
    <p:sldLayoutId id="2147483669" r:id="rId12"/>
    <p:sldLayoutId id="2147483672" r:id="rId13"/>
    <p:sldLayoutId id="2147483666" r:id="rId14"/>
    <p:sldLayoutId id="2147483661" r:id="rId15"/>
    <p:sldLayoutId id="2147483662" r:id="rId16"/>
    <p:sldLayoutId id="2147483664" r:id="rId17"/>
    <p:sldLayoutId id="2147483663" r:id="rId18"/>
    <p:sldLayoutId id="2147483665" r:id="rId19"/>
    <p:sldLayoutId id="2147483652" r:id="rId20"/>
    <p:sldLayoutId id="2147483687" r:id="rId21"/>
    <p:sldLayoutId id="2147483688" r:id="rId22"/>
    <p:sldLayoutId id="2147483689" r:id="rId23"/>
    <p:sldLayoutId id="2147483681" r:id="rId24"/>
    <p:sldLayoutId id="2147483680" r:id="rId25"/>
    <p:sldLayoutId id="2147483682" r:id="rId26"/>
    <p:sldLayoutId id="2147483679" r:id="rId27"/>
    <p:sldLayoutId id="2147483683" r:id="rId28"/>
    <p:sldLayoutId id="2147483684" r:id="rId29"/>
    <p:sldLayoutId id="2147483685" r:id="rId30"/>
    <p:sldLayoutId id="2147483686" r:id="rId31"/>
    <p:sldLayoutId id="2147483654" r:id="rId32"/>
    <p:sldLayoutId id="2147483655" r:id="rId33"/>
    <p:sldLayoutId id="2147483673" r:id="rId34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–"/>
        <a:defRPr sz="22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–"/>
        <a:defRPr sz="18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»"/>
        <a:defRPr sz="16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DFAEB-463C-9F48-B3A1-B84176641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CYP population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E08D1A-DA72-FB4F-847A-A097B0F0F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BLMK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3C86293-12FF-4CE3-7035-D27F1FEB02B1}"/>
              </a:ext>
            </a:extLst>
          </p:cNvPr>
          <p:cNvSpPr txBox="1">
            <a:spLocks/>
          </p:cNvSpPr>
          <p:nvPr/>
        </p:nvSpPr>
        <p:spPr>
          <a:xfrm>
            <a:off x="5087888" y="5972379"/>
            <a:ext cx="6429060" cy="8889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Produced by the Population Health Intelligence Unit </a:t>
            </a:r>
          </a:p>
        </p:txBody>
      </p:sp>
    </p:spTree>
    <p:extLst>
      <p:ext uri="{BB962C8B-B14F-4D97-AF65-F5344CB8AC3E}">
        <p14:creationId xmlns:p14="http://schemas.microsoft.com/office/powerpoint/2010/main" val="262172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F965A0-7D6D-FAE8-BBC8-6937B86CD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/>
              <a:t>NHS Bedfordshire, Luton and Milton Keynes Integrated Care Board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61900B-F057-F845-B80A-7F68401CF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2</a:t>
            </a:fld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37FD20-00D1-E566-2E81-61C851CB9A0F}"/>
              </a:ext>
            </a:extLst>
          </p:cNvPr>
          <p:cNvGrpSpPr/>
          <p:nvPr/>
        </p:nvGrpSpPr>
        <p:grpSpPr>
          <a:xfrm>
            <a:off x="191344" y="1907987"/>
            <a:ext cx="3477950" cy="2088232"/>
            <a:chOff x="191344" y="2235643"/>
            <a:chExt cx="3477950" cy="208823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8950840-8C9A-CD59-AFFC-1D0F0864C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0086" y="2492607"/>
              <a:ext cx="1574304" cy="1574304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B9B53D-2A81-B828-25F2-0FBCF01F22D4}"/>
                </a:ext>
              </a:extLst>
            </p:cNvPr>
            <p:cNvSpPr txBox="1"/>
            <p:nvPr/>
          </p:nvSpPr>
          <p:spPr>
            <a:xfrm>
              <a:off x="2301142" y="2700208"/>
              <a:ext cx="13681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accent1"/>
                  </a:solidFill>
                </a:rPr>
                <a:t>244,000 </a:t>
              </a:r>
              <a:r>
                <a:rPr lang="en-GB" sz="1400" dirty="0"/>
                <a:t>people were under 18 in BLMK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510935E5-28DC-D1C9-46CD-1BACB3D70C70}"/>
                </a:ext>
              </a:extLst>
            </p:cNvPr>
            <p:cNvSpPr/>
            <p:nvPr/>
          </p:nvSpPr>
          <p:spPr>
            <a:xfrm>
              <a:off x="191344" y="2235643"/>
              <a:ext cx="3240360" cy="2088232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7C311C-EB49-04ED-BA8A-B9FE98FA76BE}"/>
              </a:ext>
            </a:extLst>
          </p:cNvPr>
          <p:cNvGrpSpPr/>
          <p:nvPr/>
        </p:nvGrpSpPr>
        <p:grpSpPr>
          <a:xfrm>
            <a:off x="5649657" y="1658752"/>
            <a:ext cx="2405696" cy="1125458"/>
            <a:chOff x="5649657" y="1986408"/>
            <a:chExt cx="2405696" cy="112545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45F4099-85BC-8873-D148-58FC92295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66478" y="2126839"/>
              <a:ext cx="819291" cy="819291"/>
            </a:xfrm>
            <a:prstGeom prst="rect">
              <a:avLst/>
            </a:prstGeom>
          </p:spPr>
        </p:pic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ED8AEE44-059D-EC51-1BBF-8A8F2711165D}"/>
                </a:ext>
              </a:extLst>
            </p:cNvPr>
            <p:cNvSpPr/>
            <p:nvPr/>
          </p:nvSpPr>
          <p:spPr>
            <a:xfrm>
              <a:off x="5649657" y="1986408"/>
              <a:ext cx="2304256" cy="1125458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BA2B9A5-D264-5F83-6B1F-1A6AD5721F46}"/>
                </a:ext>
              </a:extLst>
            </p:cNvPr>
            <p:cNvSpPr txBox="1"/>
            <p:nvPr/>
          </p:nvSpPr>
          <p:spPr>
            <a:xfrm>
              <a:off x="6615911" y="2162020"/>
              <a:ext cx="1439442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1" dirty="0">
                  <a:solidFill>
                    <a:schemeClr val="accent1"/>
                  </a:solidFill>
                </a:rPr>
                <a:t>65,000 </a:t>
              </a:r>
              <a:r>
                <a:rPr lang="en-GB" sz="1800" dirty="0"/>
                <a:t>people were 0-4y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6C4D9FA-10BF-0A94-B66B-D45CDEFEAC64}"/>
              </a:ext>
            </a:extLst>
          </p:cNvPr>
          <p:cNvGrpSpPr/>
          <p:nvPr/>
        </p:nvGrpSpPr>
        <p:grpSpPr>
          <a:xfrm>
            <a:off x="5649657" y="2952103"/>
            <a:ext cx="2384676" cy="1412931"/>
            <a:chOff x="5649657" y="3279759"/>
            <a:chExt cx="2384676" cy="1412931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5F4CC72-9A85-EA01-7BEE-498CF55E6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75895" y="3474167"/>
              <a:ext cx="1024114" cy="1024114"/>
            </a:xfrm>
            <a:prstGeom prst="rect">
              <a:avLst/>
            </a:prstGeom>
          </p:spPr>
        </p:pic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7D424B5C-C538-D902-378A-D6194A5782E3}"/>
                </a:ext>
              </a:extLst>
            </p:cNvPr>
            <p:cNvSpPr/>
            <p:nvPr/>
          </p:nvSpPr>
          <p:spPr>
            <a:xfrm>
              <a:off x="5649657" y="3279759"/>
              <a:ext cx="2304256" cy="1412931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90BAD1D-D28B-8BD6-3AB6-49BFF391983E}"/>
                </a:ext>
              </a:extLst>
            </p:cNvPr>
            <p:cNvSpPr txBox="1"/>
            <p:nvPr/>
          </p:nvSpPr>
          <p:spPr>
            <a:xfrm>
              <a:off x="6788569" y="3466535"/>
              <a:ext cx="124576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1" dirty="0">
                  <a:solidFill>
                    <a:schemeClr val="accent1"/>
                  </a:solidFill>
                </a:rPr>
                <a:t>69,000 </a:t>
              </a:r>
              <a:r>
                <a:rPr lang="en-GB" sz="1800" dirty="0"/>
                <a:t>people were 5-9y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F00A89-4104-FBCC-572B-AF3B0EE89D85}"/>
              </a:ext>
            </a:extLst>
          </p:cNvPr>
          <p:cNvGrpSpPr/>
          <p:nvPr/>
        </p:nvGrpSpPr>
        <p:grpSpPr>
          <a:xfrm>
            <a:off x="5655585" y="4514820"/>
            <a:ext cx="2399768" cy="1218436"/>
            <a:chOff x="5655585" y="4842476"/>
            <a:chExt cx="2399768" cy="1218436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5485BB2-21E0-179F-C6A9-6759E00BE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31970" y="4906785"/>
              <a:ext cx="1024114" cy="1024114"/>
            </a:xfrm>
            <a:prstGeom prst="rect">
              <a:avLst/>
            </a:prstGeom>
          </p:spPr>
        </p:pic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9AB4DC91-3355-265F-CD0E-F9B12568B4B5}"/>
                </a:ext>
              </a:extLst>
            </p:cNvPr>
            <p:cNvSpPr/>
            <p:nvPr/>
          </p:nvSpPr>
          <p:spPr>
            <a:xfrm>
              <a:off x="5655585" y="4842476"/>
              <a:ext cx="2304256" cy="1218436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6B66005-096A-695D-D4D7-685D8E93B567}"/>
                </a:ext>
              </a:extLst>
            </p:cNvPr>
            <p:cNvSpPr txBox="1"/>
            <p:nvPr/>
          </p:nvSpPr>
          <p:spPr>
            <a:xfrm>
              <a:off x="6809589" y="4860583"/>
              <a:ext cx="124576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1" dirty="0">
                  <a:solidFill>
                    <a:schemeClr val="accent1"/>
                  </a:solidFill>
                </a:rPr>
                <a:t>110,000 </a:t>
              </a:r>
              <a:r>
                <a:rPr lang="en-GB" sz="1800" dirty="0"/>
                <a:t>people are were 10-17y</a:t>
              </a:r>
            </a:p>
          </p:txBody>
        </p:sp>
      </p:grpSp>
      <p:sp>
        <p:nvSpPr>
          <p:cNvPr id="40" name="Title 1">
            <a:extLst>
              <a:ext uri="{FF2B5EF4-FFF2-40B4-BE49-F238E27FC236}">
                <a16:creationId xmlns:a16="http://schemas.microsoft.com/office/drawing/2014/main" id="{9F9F9A3C-99B7-23D1-8040-BB6190237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456" y="371144"/>
            <a:ext cx="8424936" cy="94118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CYP Population in BLMK by age, 2023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7876D78-D558-6D3E-3E78-4FECCB1CE0CE}"/>
              </a:ext>
            </a:extLst>
          </p:cNvPr>
          <p:cNvCxnSpPr/>
          <p:nvPr/>
        </p:nvCxnSpPr>
        <p:spPr>
          <a:xfrm flipV="1">
            <a:off x="3669294" y="2164951"/>
            <a:ext cx="1872208" cy="4535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4B7EF7A-0096-E9D5-8A25-ABB068BFAAA2}"/>
              </a:ext>
            </a:extLst>
          </p:cNvPr>
          <p:cNvCxnSpPr>
            <a:cxnSpLocks/>
          </p:cNvCxnSpPr>
          <p:nvPr/>
        </p:nvCxnSpPr>
        <p:spPr>
          <a:xfrm>
            <a:off x="3723372" y="2982510"/>
            <a:ext cx="1912310" cy="6261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2B8E115-C5CA-3073-A943-A73EC34D29BC}"/>
              </a:ext>
            </a:extLst>
          </p:cNvPr>
          <p:cNvCxnSpPr>
            <a:cxnSpLocks/>
          </p:cNvCxnSpPr>
          <p:nvPr/>
        </p:nvCxnSpPr>
        <p:spPr>
          <a:xfrm>
            <a:off x="3669294" y="3429473"/>
            <a:ext cx="1926178" cy="15680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Right Brace 5">
            <a:extLst>
              <a:ext uri="{FF2B5EF4-FFF2-40B4-BE49-F238E27FC236}">
                <a16:creationId xmlns:a16="http://schemas.microsoft.com/office/drawing/2014/main" id="{F6C6C416-9D7B-D9E5-428D-498062395A28}"/>
              </a:ext>
            </a:extLst>
          </p:cNvPr>
          <p:cNvSpPr/>
          <p:nvPr/>
        </p:nvSpPr>
        <p:spPr>
          <a:xfrm>
            <a:off x="8055353" y="2982510"/>
            <a:ext cx="911234" cy="275074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E616F40-5F5E-8E2B-F108-F37C636B17A1}"/>
              </a:ext>
            </a:extLst>
          </p:cNvPr>
          <p:cNvGrpSpPr/>
          <p:nvPr/>
        </p:nvGrpSpPr>
        <p:grpSpPr>
          <a:xfrm>
            <a:off x="9173245" y="4062209"/>
            <a:ext cx="2683395" cy="1199375"/>
            <a:chOff x="9173245" y="4389865"/>
            <a:chExt cx="2683395" cy="1199375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FE6FB7B-FB86-B9D6-AD1E-C8A8FFCE278C}"/>
                </a:ext>
              </a:extLst>
            </p:cNvPr>
            <p:cNvSpPr/>
            <p:nvPr/>
          </p:nvSpPr>
          <p:spPr>
            <a:xfrm>
              <a:off x="9173245" y="4389865"/>
              <a:ext cx="2602975" cy="1199375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07C3004-C736-EC20-7DB8-230BAB21CDD1}"/>
                </a:ext>
              </a:extLst>
            </p:cNvPr>
            <p:cNvSpPr txBox="1"/>
            <p:nvPr/>
          </p:nvSpPr>
          <p:spPr>
            <a:xfrm>
              <a:off x="10213503" y="4389865"/>
              <a:ext cx="1643137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1" dirty="0">
                  <a:solidFill>
                    <a:schemeClr val="accent1"/>
                  </a:solidFill>
                </a:rPr>
                <a:t>179,000 </a:t>
              </a:r>
              <a:r>
                <a:rPr lang="en-GB" sz="1800" dirty="0"/>
                <a:t>people were </a:t>
              </a:r>
              <a:r>
                <a:rPr lang="en-GB" sz="1800" b="1" dirty="0"/>
                <a:t>school-aged</a:t>
              </a:r>
            </a:p>
            <a:p>
              <a:r>
                <a:rPr lang="en-GB" sz="1200" b="1" dirty="0"/>
                <a:t>(5-17yrs)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B3BB8F7-D486-2650-0C7A-1AA3956EF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9242585" y="4517264"/>
              <a:ext cx="901578" cy="901578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6F6CCDE-0EEF-DF31-261B-6DFB4145CAF9}"/>
              </a:ext>
            </a:extLst>
          </p:cNvPr>
          <p:cNvSpPr txBox="1"/>
          <p:nvPr/>
        </p:nvSpPr>
        <p:spPr>
          <a:xfrm>
            <a:off x="10049170" y="6006224"/>
            <a:ext cx="2318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Source: Nomis, mid-2023 </a:t>
            </a:r>
          </a:p>
        </p:txBody>
      </p:sp>
    </p:spTree>
    <p:extLst>
      <p:ext uri="{BB962C8B-B14F-4D97-AF65-F5344CB8AC3E}">
        <p14:creationId xmlns:p14="http://schemas.microsoft.com/office/powerpoint/2010/main" val="2255186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F965A0-7D6D-FAE8-BBC8-6937B86CD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/>
              <a:t>NHS Bedfordshire, Luton and Milton Keynes Integrated Care Board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61900B-F057-F845-B80A-7F68401CF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8950840-8C9A-CD59-AFFC-1D0F0864C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688" y="2949297"/>
            <a:ext cx="1574304" cy="157430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BB9B53D-2A81-B828-25F2-0FBCF01F22D4}"/>
              </a:ext>
            </a:extLst>
          </p:cNvPr>
          <p:cNvSpPr txBox="1"/>
          <p:nvPr/>
        </p:nvSpPr>
        <p:spPr>
          <a:xfrm>
            <a:off x="3791744" y="3156898"/>
            <a:ext cx="13681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1"/>
                </a:solidFill>
              </a:rPr>
              <a:t>244,000 </a:t>
            </a:r>
            <a:r>
              <a:rPr lang="en-GB" sz="1400" dirty="0"/>
              <a:t>people were under 18 in BLMK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10935E5-28DC-D1C9-46CD-1BACB3D70C70}"/>
              </a:ext>
            </a:extLst>
          </p:cNvPr>
          <p:cNvSpPr/>
          <p:nvPr/>
        </p:nvSpPr>
        <p:spPr>
          <a:xfrm>
            <a:off x="1681946" y="2692333"/>
            <a:ext cx="3240360" cy="2088232"/>
          </a:xfrm>
          <a:prstGeom prst="roundRect">
            <a:avLst>
              <a:gd name="adj" fmla="val 5807"/>
            </a:avLst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D8AEE44-059D-EC51-1BBF-8A8F2711165D}"/>
              </a:ext>
            </a:extLst>
          </p:cNvPr>
          <p:cNvSpPr/>
          <p:nvPr/>
        </p:nvSpPr>
        <p:spPr>
          <a:xfrm>
            <a:off x="8940459" y="1903627"/>
            <a:ext cx="2556140" cy="756000"/>
          </a:xfrm>
          <a:prstGeom prst="roundRect">
            <a:avLst>
              <a:gd name="adj" fmla="val 5807"/>
            </a:avLst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D424B5C-C538-D902-378A-D6194A5782E3}"/>
              </a:ext>
            </a:extLst>
          </p:cNvPr>
          <p:cNvSpPr/>
          <p:nvPr/>
        </p:nvSpPr>
        <p:spPr>
          <a:xfrm>
            <a:off x="8940459" y="2817016"/>
            <a:ext cx="2556140" cy="756000"/>
          </a:xfrm>
          <a:prstGeom prst="roundRect">
            <a:avLst>
              <a:gd name="adj" fmla="val 5807"/>
            </a:avLst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AB4DC91-3355-265F-CD0E-F9B12568B4B5}"/>
              </a:ext>
            </a:extLst>
          </p:cNvPr>
          <p:cNvSpPr/>
          <p:nvPr/>
        </p:nvSpPr>
        <p:spPr>
          <a:xfrm>
            <a:off x="8940458" y="3753120"/>
            <a:ext cx="2556141" cy="756000"/>
          </a:xfrm>
          <a:prstGeom prst="roundRect">
            <a:avLst>
              <a:gd name="adj" fmla="val 5807"/>
            </a:avLst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A2B9A5-D264-5F83-6B1F-1A6AD5721F46}"/>
              </a:ext>
            </a:extLst>
          </p:cNvPr>
          <p:cNvSpPr txBox="1"/>
          <p:nvPr/>
        </p:nvSpPr>
        <p:spPr>
          <a:xfrm>
            <a:off x="8958564" y="2126804"/>
            <a:ext cx="26710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2427288" algn="r"/>
              </a:tabLst>
            </a:pPr>
            <a:r>
              <a:rPr lang="en-GB" b="1" dirty="0"/>
              <a:t>Bedford:</a:t>
            </a:r>
            <a:r>
              <a:rPr lang="en-GB" b="1" dirty="0">
                <a:solidFill>
                  <a:schemeClr val="accent1"/>
                </a:solidFill>
              </a:rPr>
              <a:t>	43,000</a:t>
            </a:r>
            <a:endParaRPr lang="en-GB" sz="1800" dirty="0">
              <a:solidFill>
                <a:schemeClr val="accent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90BAD1D-D28B-8BD6-3AB6-49BFF391983E}"/>
              </a:ext>
            </a:extLst>
          </p:cNvPr>
          <p:cNvSpPr txBox="1"/>
          <p:nvPr/>
        </p:nvSpPr>
        <p:spPr>
          <a:xfrm>
            <a:off x="8958565" y="2994905"/>
            <a:ext cx="26710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2427288" algn="r"/>
              </a:tabLst>
            </a:pPr>
            <a:r>
              <a:rPr lang="en-GB" b="1" dirty="0"/>
              <a:t>Central Beds:</a:t>
            </a:r>
            <a:r>
              <a:rPr lang="en-GB" b="1" dirty="0">
                <a:solidFill>
                  <a:schemeClr val="accent1"/>
                </a:solidFill>
              </a:rPr>
              <a:t>	68,000</a:t>
            </a:r>
            <a:endParaRPr lang="en-GB" sz="1800" dirty="0">
              <a:solidFill>
                <a:schemeClr val="accent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B66005-096A-695D-D4D7-685D8E93B567}"/>
              </a:ext>
            </a:extLst>
          </p:cNvPr>
          <p:cNvSpPr txBox="1"/>
          <p:nvPr/>
        </p:nvSpPr>
        <p:spPr>
          <a:xfrm>
            <a:off x="8963904" y="3964372"/>
            <a:ext cx="27318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2427288" algn="r"/>
              </a:tabLst>
            </a:pPr>
            <a:r>
              <a:rPr lang="en-GB" b="1" dirty="0"/>
              <a:t>Luton</a:t>
            </a:r>
            <a:r>
              <a:rPr lang="en-GB" dirty="0">
                <a:solidFill>
                  <a:schemeClr val="accent1"/>
                </a:solidFill>
              </a:rPr>
              <a:t>:	</a:t>
            </a:r>
            <a:r>
              <a:rPr lang="en-GB" b="1" dirty="0">
                <a:solidFill>
                  <a:schemeClr val="accent1"/>
                </a:solidFill>
              </a:rPr>
              <a:t>60,000</a:t>
            </a:r>
            <a:endParaRPr lang="en-GB" sz="1800" dirty="0">
              <a:solidFill>
                <a:schemeClr val="accent1"/>
              </a:solidFill>
            </a:endParaRP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9F9F9A3C-99B7-23D1-8040-BB6190237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330665"/>
            <a:ext cx="9073008" cy="94118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CYP Population in BLMK by place, 2023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109431-B14D-722D-1C55-605EEDD1C9A6}"/>
              </a:ext>
            </a:extLst>
          </p:cNvPr>
          <p:cNvSpPr/>
          <p:nvPr/>
        </p:nvSpPr>
        <p:spPr>
          <a:xfrm>
            <a:off x="8940458" y="4689224"/>
            <a:ext cx="2556140" cy="756000"/>
          </a:xfrm>
          <a:prstGeom prst="roundRect">
            <a:avLst>
              <a:gd name="adj" fmla="val 5807"/>
            </a:avLst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B4D64B-D129-7BC3-BD0D-078379CFD3B9}"/>
              </a:ext>
            </a:extLst>
          </p:cNvPr>
          <p:cNvSpPr txBox="1"/>
          <p:nvPr/>
        </p:nvSpPr>
        <p:spPr>
          <a:xfrm>
            <a:off x="8940458" y="4846841"/>
            <a:ext cx="27553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2427288" algn="r"/>
              </a:tabLst>
            </a:pPr>
            <a:r>
              <a:rPr lang="en-GB" b="1" dirty="0"/>
              <a:t>Milton Keynes</a:t>
            </a:r>
            <a:r>
              <a:rPr lang="en-GB" dirty="0"/>
              <a:t>:</a:t>
            </a:r>
            <a:r>
              <a:rPr lang="en-GB" dirty="0">
                <a:solidFill>
                  <a:schemeClr val="accent1"/>
                </a:solidFill>
              </a:rPr>
              <a:t>	</a:t>
            </a:r>
            <a:r>
              <a:rPr lang="en-GB" b="1" dirty="0">
                <a:solidFill>
                  <a:schemeClr val="accent1"/>
                </a:solidFill>
              </a:rPr>
              <a:t>73,000</a:t>
            </a:r>
            <a:endParaRPr lang="en-GB" sz="1800" dirty="0">
              <a:solidFill>
                <a:schemeClr val="accent1"/>
              </a:solidFill>
            </a:endParaRP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28AD47BD-4550-B315-BCD1-669A68C6D8A2}"/>
              </a:ext>
            </a:extLst>
          </p:cNvPr>
          <p:cNvSpPr/>
          <p:nvPr/>
        </p:nvSpPr>
        <p:spPr>
          <a:xfrm>
            <a:off x="5159896" y="1903627"/>
            <a:ext cx="576064" cy="354159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CE6B89-BF4E-B4E9-4D05-E43FB086F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9572" y="1903627"/>
            <a:ext cx="2887874" cy="35415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5D3606-0A78-D4CE-23A9-765057AEB4F8}"/>
              </a:ext>
            </a:extLst>
          </p:cNvPr>
          <p:cNvSpPr txBox="1"/>
          <p:nvPr/>
        </p:nvSpPr>
        <p:spPr>
          <a:xfrm>
            <a:off x="10049170" y="6006224"/>
            <a:ext cx="2318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Source: Nomis, mid-2023 </a:t>
            </a:r>
          </a:p>
        </p:txBody>
      </p:sp>
    </p:spTree>
    <p:extLst>
      <p:ext uri="{BB962C8B-B14F-4D97-AF65-F5344CB8AC3E}">
        <p14:creationId xmlns:p14="http://schemas.microsoft.com/office/powerpoint/2010/main" val="1602599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F965A0-7D6D-FAE8-BBC8-6937B86CD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/>
              <a:t>NHS Bedfordshire, Luton and Milton Keynes Integrated Care Board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61900B-F057-F845-B80A-7F68401CF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4</a:t>
            </a:fld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2B08A91-A075-46F2-CCA8-FE9962949DFB}"/>
              </a:ext>
            </a:extLst>
          </p:cNvPr>
          <p:cNvGrpSpPr/>
          <p:nvPr/>
        </p:nvGrpSpPr>
        <p:grpSpPr>
          <a:xfrm>
            <a:off x="623392" y="3977395"/>
            <a:ext cx="3174962" cy="1539837"/>
            <a:chOff x="2210872" y="1739029"/>
            <a:chExt cx="3174962" cy="1539837"/>
          </a:xfrm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C95B7D8F-321E-AC61-7E52-8C86A5C86C46}"/>
                </a:ext>
              </a:extLst>
            </p:cNvPr>
            <p:cNvSpPr txBox="1">
              <a:spLocks/>
            </p:cNvSpPr>
            <p:nvPr/>
          </p:nvSpPr>
          <p:spPr>
            <a:xfrm>
              <a:off x="2570570" y="1739029"/>
              <a:ext cx="2644271" cy="381876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000" b="1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dirty="0"/>
                <a:t>Ethnicity</a:t>
              </a:r>
              <a:r>
                <a:rPr lang="en-US" sz="1400" dirty="0"/>
                <a:t> </a:t>
              </a:r>
              <a:r>
                <a:rPr lang="en-US" sz="1400" b="0" dirty="0">
                  <a:solidFill>
                    <a:schemeClr val="tx1"/>
                  </a:solidFill>
                </a:rPr>
                <a:t>in 2021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B0ED282-612D-D63C-E0EE-8378CD38B4B4}"/>
                </a:ext>
              </a:extLst>
            </p:cNvPr>
            <p:cNvSpPr txBox="1"/>
            <p:nvPr/>
          </p:nvSpPr>
          <p:spPr>
            <a:xfrm>
              <a:off x="3290993" y="2120905"/>
              <a:ext cx="209484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120,000 </a:t>
              </a:r>
              <a:r>
                <a:rPr lang="en-GB" sz="1400" dirty="0"/>
                <a:t>(39%) of the under 25y are from an ethnic minority group in BLMK. 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47BE7AB1-A09B-969A-849C-8A2C700D0CF3}"/>
                </a:ext>
              </a:extLst>
            </p:cNvPr>
            <p:cNvSpPr/>
            <p:nvPr/>
          </p:nvSpPr>
          <p:spPr>
            <a:xfrm>
              <a:off x="2210872" y="1739029"/>
              <a:ext cx="3174961" cy="1539837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90AA572-820E-A2D6-731B-EBCEC962F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28657" y="2116952"/>
              <a:ext cx="783990" cy="78399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A54F182-EF10-DDD9-FE64-5EAA33FAA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040" y="342625"/>
            <a:ext cx="6653900" cy="94118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CYP characteristics in BLMK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416F0B3-C8C0-78AC-7DBF-DE3E704CE0E6}"/>
              </a:ext>
            </a:extLst>
          </p:cNvPr>
          <p:cNvGrpSpPr/>
          <p:nvPr/>
        </p:nvGrpSpPr>
        <p:grpSpPr>
          <a:xfrm>
            <a:off x="2480093" y="1735098"/>
            <a:ext cx="3174961" cy="1539837"/>
            <a:chOff x="623392" y="3977394"/>
            <a:chExt cx="3174961" cy="1539837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B177C236-25DE-96AD-B19A-7C859929F402}"/>
                </a:ext>
              </a:extLst>
            </p:cNvPr>
            <p:cNvSpPr/>
            <p:nvPr/>
          </p:nvSpPr>
          <p:spPr>
            <a:xfrm>
              <a:off x="623392" y="3977394"/>
              <a:ext cx="3174961" cy="1539837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BB68AA7-D708-3022-FFF5-2314C9DC3E87}"/>
                </a:ext>
              </a:extLst>
            </p:cNvPr>
            <p:cNvSpPr txBox="1"/>
            <p:nvPr/>
          </p:nvSpPr>
          <p:spPr>
            <a:xfrm>
              <a:off x="1542938" y="4103194"/>
              <a:ext cx="209484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Live births </a:t>
              </a:r>
              <a:r>
                <a:rPr lang="en-GB" sz="1400" dirty="0">
                  <a:latin typeface="+mj-lt"/>
                  <a:ea typeface="+mj-ea"/>
                  <a:cs typeface="+mj-cs"/>
                </a:rPr>
                <a:t>in 2023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85AA7BF-41D4-EFE2-85B3-599B165876CB}"/>
                </a:ext>
              </a:extLst>
            </p:cNvPr>
            <p:cNvSpPr txBox="1"/>
            <p:nvPr/>
          </p:nvSpPr>
          <p:spPr>
            <a:xfrm>
              <a:off x="1793361" y="4454924"/>
              <a:ext cx="17715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12,310</a:t>
              </a:r>
              <a:r>
                <a:rPr lang="en-GB" dirty="0"/>
                <a:t> </a:t>
              </a:r>
              <a:r>
                <a:rPr lang="en-GB" sz="1400" dirty="0"/>
                <a:t>births took place in BLMK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03862CC-BC56-5BB5-61C2-6B2E16647E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5181" y="4235460"/>
              <a:ext cx="1077230" cy="107723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92DD83B-1B57-2715-D62C-EDF3A106481F}"/>
              </a:ext>
            </a:extLst>
          </p:cNvPr>
          <p:cNvGrpSpPr/>
          <p:nvPr/>
        </p:nvGrpSpPr>
        <p:grpSpPr>
          <a:xfrm>
            <a:off x="6253240" y="1735098"/>
            <a:ext cx="3219206" cy="1539837"/>
            <a:chOff x="7707939" y="3977394"/>
            <a:chExt cx="3219206" cy="1539837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02DF165-4B95-81B9-DF64-22260606D9E5}"/>
                </a:ext>
              </a:extLst>
            </p:cNvPr>
            <p:cNvSpPr/>
            <p:nvPr/>
          </p:nvSpPr>
          <p:spPr>
            <a:xfrm>
              <a:off x="7752184" y="3977394"/>
              <a:ext cx="3174961" cy="1539837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40865C-BCCD-63B9-5681-3190B7C0FB6F}"/>
                </a:ext>
              </a:extLst>
            </p:cNvPr>
            <p:cNvSpPr txBox="1"/>
            <p:nvPr/>
          </p:nvSpPr>
          <p:spPr>
            <a:xfrm>
              <a:off x="8672194" y="4103194"/>
              <a:ext cx="225495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Child deaths </a:t>
              </a:r>
              <a:r>
                <a:rPr lang="en-GB" sz="1400" dirty="0"/>
                <a:t>in</a:t>
              </a:r>
              <a:r>
                <a:rPr lang="en-GB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 </a:t>
              </a:r>
              <a:r>
                <a:rPr lang="en-GB" sz="1400" dirty="0">
                  <a:latin typeface="+mj-lt"/>
                  <a:ea typeface="+mj-ea"/>
                  <a:cs typeface="+mj-cs"/>
                </a:rPr>
                <a:t>2023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5290C67-77CD-5C16-93FE-1A7D8C51EDDD}"/>
                </a:ext>
              </a:extLst>
            </p:cNvPr>
            <p:cNvSpPr txBox="1"/>
            <p:nvPr/>
          </p:nvSpPr>
          <p:spPr>
            <a:xfrm>
              <a:off x="8976320" y="4454924"/>
              <a:ext cx="177150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85 </a:t>
              </a:r>
              <a:r>
                <a:rPr lang="en-GB" sz="1400" dirty="0"/>
                <a:t>children died before the age of 20y in BLMK 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E246668-9BE3-F162-C3A9-C0DED9D78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07939" y="4158013"/>
              <a:ext cx="1142256" cy="1142256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CA93595-3D8C-4E3D-0F94-44C68EC1FD86}"/>
              </a:ext>
            </a:extLst>
          </p:cNvPr>
          <p:cNvGrpSpPr/>
          <p:nvPr/>
        </p:nvGrpSpPr>
        <p:grpSpPr>
          <a:xfrm>
            <a:off x="8033949" y="3977394"/>
            <a:ext cx="3174961" cy="1539837"/>
            <a:chOff x="8033949" y="3977394"/>
            <a:chExt cx="3174961" cy="1539837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39B1302D-2AD6-8678-BA0C-1651F5300B0F}"/>
                </a:ext>
              </a:extLst>
            </p:cNvPr>
            <p:cNvSpPr/>
            <p:nvPr/>
          </p:nvSpPr>
          <p:spPr>
            <a:xfrm>
              <a:off x="8033949" y="3977394"/>
              <a:ext cx="3174961" cy="1539837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9E9F9478-B810-63ED-EE45-152318485E43}"/>
                </a:ext>
              </a:extLst>
            </p:cNvPr>
            <p:cNvSpPr txBox="1">
              <a:spLocks/>
            </p:cNvSpPr>
            <p:nvPr/>
          </p:nvSpPr>
          <p:spPr>
            <a:xfrm>
              <a:off x="8134928" y="4058282"/>
              <a:ext cx="3032495" cy="381876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000" b="1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dirty="0"/>
                <a:t>Child relative low income </a:t>
              </a:r>
              <a:r>
                <a:rPr lang="en-US" sz="1400" b="0" dirty="0">
                  <a:solidFill>
                    <a:schemeClr val="tx1"/>
                  </a:solidFill>
                </a:rPr>
                <a:t>in </a:t>
              </a:r>
              <a:r>
                <a:rPr lang="en-GB" sz="1400" b="0" dirty="0">
                  <a:solidFill>
                    <a:schemeClr val="tx1"/>
                  </a:solidFill>
                </a:rPr>
                <a:t>2022/23</a:t>
              </a:r>
              <a:endParaRPr lang="en-US" sz="1400" b="0" dirty="0">
                <a:solidFill>
                  <a:schemeClr val="tx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22C865-5FD9-19A1-949B-285AC0A7F2C6}"/>
                </a:ext>
              </a:extLst>
            </p:cNvPr>
            <p:cNvSpPr txBox="1"/>
            <p:nvPr/>
          </p:nvSpPr>
          <p:spPr>
            <a:xfrm>
              <a:off x="9395923" y="4559138"/>
              <a:ext cx="177150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36,900 </a:t>
              </a:r>
              <a:r>
                <a:rPr lang="en-GB" sz="1400" dirty="0"/>
                <a:t>had a relative low income in BLMK</a:t>
              </a: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02A833A-2988-ED18-79F7-5148DB1C9738}"/>
              </a:ext>
            </a:extLst>
          </p:cNvPr>
          <p:cNvSpPr/>
          <p:nvPr/>
        </p:nvSpPr>
        <p:spPr>
          <a:xfrm>
            <a:off x="4328670" y="3972315"/>
            <a:ext cx="3174961" cy="1539837"/>
          </a:xfrm>
          <a:prstGeom prst="roundRect">
            <a:avLst>
              <a:gd name="adj" fmla="val 5807"/>
            </a:avLst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FE62BB51-64D2-B128-B7D5-F74A4E127443}"/>
              </a:ext>
            </a:extLst>
          </p:cNvPr>
          <p:cNvSpPr txBox="1">
            <a:spLocks/>
          </p:cNvSpPr>
          <p:nvPr/>
        </p:nvSpPr>
        <p:spPr>
          <a:xfrm>
            <a:off x="4328669" y="4077072"/>
            <a:ext cx="3261664" cy="3818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dirty="0"/>
              <a:t>Hospital admissions for MH conditions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b="0" dirty="0">
                <a:solidFill>
                  <a:schemeClr val="tx1"/>
                </a:solidFill>
              </a:rPr>
              <a:t>&lt;18y in </a:t>
            </a:r>
            <a:r>
              <a:rPr lang="en-GB" sz="1400" b="0" dirty="0">
                <a:solidFill>
                  <a:schemeClr val="tx1"/>
                </a:solidFill>
              </a:rPr>
              <a:t>2022/23</a:t>
            </a:r>
            <a:endParaRPr lang="en-US" sz="1400" b="0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489ED92-BAD4-9DB3-7820-8147D1BD6235}"/>
              </a:ext>
            </a:extLst>
          </p:cNvPr>
          <p:cNvSpPr txBox="1"/>
          <p:nvPr/>
        </p:nvSpPr>
        <p:spPr>
          <a:xfrm>
            <a:off x="5655054" y="4596596"/>
            <a:ext cx="1771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230 </a:t>
            </a:r>
            <a:r>
              <a:rPr lang="en-GB" sz="1400" dirty="0"/>
              <a:t>admissions</a:t>
            </a:r>
            <a:r>
              <a:rPr lang="en-GB" b="1" dirty="0"/>
              <a:t>   </a:t>
            </a:r>
            <a:r>
              <a:rPr lang="en-GB" sz="1400" dirty="0"/>
              <a:t>took place in BLMK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1F198C1-454C-BF30-5191-D4CFA0256B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1336" y="4573548"/>
            <a:ext cx="799742" cy="79974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C0637AD-1C3C-DC74-6799-E47DD93E4602}"/>
              </a:ext>
            </a:extLst>
          </p:cNvPr>
          <p:cNvSpPr txBox="1"/>
          <p:nvPr/>
        </p:nvSpPr>
        <p:spPr>
          <a:xfrm>
            <a:off x="2408867" y="5875787"/>
            <a:ext cx="9649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Source: Live births- Nomis, Child deaths- Nomis, Ethnicity- Nomis, MH conditions- Fingertips, Low incomes- Fingertips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28F1256-405E-44D6-6973-02C97F7C2C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8226" y="4413768"/>
            <a:ext cx="1101987" cy="100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85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F965A0-7D6D-FAE8-BBC8-6937B86CD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/>
              <a:t>NHS Bedfordshire, Luton and Milton Keynes Integrated Care Board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61900B-F057-F845-B80A-7F68401CF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54F182-EF10-DDD9-FE64-5EAA33FAA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4972" y="371144"/>
            <a:ext cx="5861348" cy="94118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Children in need in BLMK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98CA702-67E5-2F4A-D4F9-397774ACAB40}"/>
              </a:ext>
            </a:extLst>
          </p:cNvPr>
          <p:cNvGrpSpPr>
            <a:grpSpLocks noChangeAspect="1"/>
          </p:cNvGrpSpPr>
          <p:nvPr/>
        </p:nvGrpSpPr>
        <p:grpSpPr>
          <a:xfrm>
            <a:off x="3970484" y="1484784"/>
            <a:ext cx="4156756" cy="2016000"/>
            <a:chOff x="4458165" y="1772816"/>
            <a:chExt cx="3174961" cy="1539837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B177C236-25DE-96AD-B19A-7C859929F402}"/>
                </a:ext>
              </a:extLst>
            </p:cNvPr>
            <p:cNvSpPr/>
            <p:nvPr/>
          </p:nvSpPr>
          <p:spPr>
            <a:xfrm>
              <a:off x="4458165" y="1772816"/>
              <a:ext cx="3174961" cy="1539837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BB68AA7-D708-3022-FFF5-2314C9DC3E87}"/>
                </a:ext>
              </a:extLst>
            </p:cNvPr>
            <p:cNvSpPr txBox="1"/>
            <p:nvPr/>
          </p:nvSpPr>
          <p:spPr>
            <a:xfrm>
              <a:off x="5538285" y="1876994"/>
              <a:ext cx="12961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LAC </a:t>
              </a:r>
              <a:r>
                <a:rPr lang="en-GB" sz="2000" dirty="0">
                  <a:latin typeface="+mj-lt"/>
                  <a:ea typeface="+mj-ea"/>
                  <a:cs typeface="+mj-cs"/>
                </a:rPr>
                <a:t>in 2023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85AA7BF-41D4-EFE2-85B3-599B165876CB}"/>
                </a:ext>
              </a:extLst>
            </p:cNvPr>
            <p:cNvSpPr txBox="1"/>
            <p:nvPr/>
          </p:nvSpPr>
          <p:spPr>
            <a:xfrm>
              <a:off x="6216065" y="2216149"/>
              <a:ext cx="1296144" cy="101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tabLst>
                  <a:tab pos="1524000" algn="r"/>
                </a:tabLst>
              </a:pPr>
              <a:r>
                <a:rPr lang="en-GB" sz="2000" b="1" dirty="0"/>
                <a:t>BB:	</a:t>
              </a:r>
              <a:r>
                <a:rPr lang="en-GB" sz="2000" dirty="0">
                  <a:solidFill>
                    <a:schemeClr val="accent1"/>
                  </a:solidFill>
                </a:rPr>
                <a:t>273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CB: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380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Luton: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420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MK: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354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A633198-1DE1-F4F8-9EC8-F59D629C0A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52527" y="2030882"/>
              <a:ext cx="1223195" cy="1223195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794CEB0-B6D7-5F51-EB10-5F33B320BC94}"/>
              </a:ext>
            </a:extLst>
          </p:cNvPr>
          <p:cNvGrpSpPr>
            <a:grpSpLocks noChangeAspect="1"/>
          </p:cNvGrpSpPr>
          <p:nvPr/>
        </p:nvGrpSpPr>
        <p:grpSpPr>
          <a:xfrm>
            <a:off x="6678352" y="3964950"/>
            <a:ext cx="4156756" cy="2037512"/>
            <a:chOff x="7166033" y="3964951"/>
            <a:chExt cx="3174961" cy="1556268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39B1302D-2AD6-8678-BA0C-1651F5300B0F}"/>
                </a:ext>
              </a:extLst>
            </p:cNvPr>
            <p:cNvSpPr/>
            <p:nvPr/>
          </p:nvSpPr>
          <p:spPr>
            <a:xfrm>
              <a:off x="7166033" y="3964951"/>
              <a:ext cx="3174961" cy="1539837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8891411-DDBE-645A-4C0B-B9F7169EF552}"/>
                </a:ext>
              </a:extLst>
            </p:cNvPr>
            <p:cNvSpPr txBox="1"/>
            <p:nvPr/>
          </p:nvSpPr>
          <p:spPr>
            <a:xfrm>
              <a:off x="9044850" y="4510366"/>
              <a:ext cx="1296144" cy="101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tabLst>
                  <a:tab pos="1524000" algn="r"/>
                </a:tabLst>
              </a:pPr>
              <a:r>
                <a:rPr lang="en-GB" sz="2000" b="1" dirty="0"/>
                <a:t>BB: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438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CB: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1,154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Luton: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401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MK: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538</a:t>
              </a:r>
            </a:p>
          </p:txBody>
        </p:sp>
        <p:sp>
          <p:nvSpPr>
            <p:cNvPr id="34" name="Title 1">
              <a:extLst>
                <a:ext uri="{FF2B5EF4-FFF2-40B4-BE49-F238E27FC236}">
                  <a16:creationId xmlns:a16="http://schemas.microsoft.com/office/drawing/2014/main" id="{FA3F3ADB-4C23-8881-D927-139797A516DF}"/>
                </a:ext>
              </a:extLst>
            </p:cNvPr>
            <p:cNvSpPr txBox="1">
              <a:spLocks/>
            </p:cNvSpPr>
            <p:nvPr/>
          </p:nvSpPr>
          <p:spPr>
            <a:xfrm>
              <a:off x="7403973" y="4045839"/>
              <a:ext cx="2699079" cy="381876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000" b="1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2000" dirty="0"/>
                <a:t>EHCP </a:t>
              </a:r>
              <a:r>
                <a:rPr lang="en-US" sz="2000" b="0" dirty="0">
                  <a:solidFill>
                    <a:schemeClr val="tx1"/>
                  </a:solidFill>
                </a:rPr>
                <a:t>in 2023/24: maintained academy</a:t>
              </a: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F8D11E00-0E68-D4BF-7E8C-9207E19B7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49399" y="4472211"/>
              <a:ext cx="954107" cy="954107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09F02A8-3096-5EEA-2D97-A80C672DC971}"/>
              </a:ext>
            </a:extLst>
          </p:cNvPr>
          <p:cNvSpPr txBox="1"/>
          <p:nvPr/>
        </p:nvSpPr>
        <p:spPr>
          <a:xfrm>
            <a:off x="8996369" y="5971055"/>
            <a:ext cx="32179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Source:  </a:t>
            </a:r>
            <a:r>
              <a:rPr lang="en-GB" sz="1400" dirty="0"/>
              <a:t>LAC- LAIT, EHCP- LG Inform </a:t>
            </a:r>
            <a:endParaRPr lang="en-GB" sz="1400" i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5BC4A53-7618-057C-17D1-006FC4331306}"/>
              </a:ext>
            </a:extLst>
          </p:cNvPr>
          <p:cNvGrpSpPr/>
          <p:nvPr/>
        </p:nvGrpSpPr>
        <p:grpSpPr>
          <a:xfrm>
            <a:off x="1215831" y="3977394"/>
            <a:ext cx="4156756" cy="2074003"/>
            <a:chOff x="1215831" y="3977394"/>
            <a:chExt cx="4156756" cy="2074003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02A833A-2988-ED18-79F7-5148DB1C9738}"/>
                </a:ext>
              </a:extLst>
            </p:cNvPr>
            <p:cNvSpPr/>
            <p:nvPr/>
          </p:nvSpPr>
          <p:spPr>
            <a:xfrm>
              <a:off x="1215831" y="3977394"/>
              <a:ext cx="4156756" cy="2016000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FE62BB51-64D2-B128-B7D5-F74A4E127443}"/>
                </a:ext>
              </a:extLst>
            </p:cNvPr>
            <p:cNvSpPr txBox="1">
              <a:spLocks/>
            </p:cNvSpPr>
            <p:nvPr/>
          </p:nvSpPr>
          <p:spPr>
            <a:xfrm>
              <a:off x="1527349" y="4067004"/>
              <a:ext cx="3533717" cy="49996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000" b="1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2000" dirty="0"/>
                <a:t>EHCP </a:t>
              </a:r>
              <a:r>
                <a:rPr lang="en-US" sz="2000" b="0" dirty="0">
                  <a:solidFill>
                    <a:schemeClr val="tx1"/>
                  </a:solidFill>
                </a:rPr>
                <a:t>in 2023: maintained incl foundation schools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0798E01-0684-7D8A-41C2-58162013A530}"/>
                </a:ext>
              </a:extLst>
            </p:cNvPr>
            <p:cNvSpPr txBox="1"/>
            <p:nvPr/>
          </p:nvSpPr>
          <p:spPr>
            <a:xfrm>
              <a:off x="3637218" y="4727958"/>
              <a:ext cx="169695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tabLst>
                  <a:tab pos="1524000" algn="r"/>
                </a:tabLst>
              </a:pPr>
              <a:r>
                <a:rPr lang="en-GB" sz="2000" b="1" dirty="0"/>
                <a:t>BB: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401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CB: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564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Luton: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607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MK: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379</a:t>
              </a:r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B58A19-027C-E55C-9DBA-80502F3AED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8527" y="4671393"/>
              <a:ext cx="1856445" cy="1243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68160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MK ICB Colours">
      <a:dk1>
        <a:srgbClr val="000000"/>
      </a:dk1>
      <a:lt1>
        <a:srgbClr val="FFFFFF"/>
      </a:lt1>
      <a:dk2>
        <a:srgbClr val="415563"/>
      </a:dk2>
      <a:lt2>
        <a:srgbClr val="E8EDEE"/>
      </a:lt2>
      <a:accent1>
        <a:srgbClr val="005EB8"/>
      </a:accent1>
      <a:accent2>
        <a:srgbClr val="FFB81C"/>
      </a:accent2>
      <a:accent3>
        <a:srgbClr val="41B6E5"/>
      </a:accent3>
      <a:accent4>
        <a:srgbClr val="78BD20"/>
      </a:accent4>
      <a:accent5>
        <a:srgbClr val="00A399"/>
      </a:accent5>
      <a:accent6>
        <a:srgbClr val="002F86"/>
      </a:accent6>
      <a:hlink>
        <a:srgbClr val="005EB8"/>
      </a:hlink>
      <a:folHlink>
        <a:srgbClr val="002F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7E435D892E3F4FB8379805553F09B6" ma:contentTypeVersion="7" ma:contentTypeDescription="Create a new document." ma:contentTypeScope="" ma:versionID="b49ba713b5a9017e02366cf4b51bbe3c">
  <xsd:schema xmlns:xsd="http://www.w3.org/2001/XMLSchema" xmlns:xs="http://www.w3.org/2001/XMLSchema" xmlns:p="http://schemas.microsoft.com/office/2006/metadata/properties" xmlns:ns3="585fd727-073f-4129-bfca-b378dfcaa29b" xmlns:ns4="78428f53-d9aa-4ba4-8214-26f6d4db4a11" targetNamespace="http://schemas.microsoft.com/office/2006/metadata/properties" ma:root="true" ma:fieldsID="80c9cc6e7642777de7a10f8b0987ad24" ns3:_="" ns4:_="">
    <xsd:import namespace="585fd727-073f-4129-bfca-b378dfcaa29b"/>
    <xsd:import namespace="78428f53-d9aa-4ba4-8214-26f6d4db4a1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5fd727-073f-4129-bfca-b378dfcaa2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428f53-d9aa-4ba4-8214-26f6d4db4a1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85fd727-073f-4129-bfca-b378dfcaa29b" xsi:nil="true"/>
  </documentManagement>
</p:properties>
</file>

<file path=customXml/item4.xml><?xml version="1.0" encoding="utf-8"?>
<sisl xmlns:xsd="http://www.w3.org/2001/XMLSchema" xmlns:xsi="http://www.w3.org/2001/XMLSchema-instance" xmlns="http://www.boldonjames.com/2008/01/sie/internal/label" sislVersion="0" policy="9d493d7b-745f-46ca-853c-852befb66d42" origin="userSelected"/>
</file>

<file path=customXml/itemProps1.xml><?xml version="1.0" encoding="utf-8"?>
<ds:datastoreItem xmlns:ds="http://schemas.openxmlformats.org/officeDocument/2006/customXml" ds:itemID="{1357A83D-ECB4-43F3-91ED-4BD0089DB1A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DB0669-00E5-4062-8F09-AC1F9AEEF9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5fd727-073f-4129-bfca-b378dfcaa29b"/>
    <ds:schemaRef ds:uri="78428f53-d9aa-4ba4-8214-26f6d4db4a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153355-B80A-41EF-BBF7-77E2ADEBC77E}">
  <ds:schemaRefs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purl.org/dc/dcmitype/"/>
    <ds:schemaRef ds:uri="http://purl.org/dc/elements/1.1/"/>
    <ds:schemaRef ds:uri="585fd727-073f-4129-bfca-b378dfcaa29b"/>
    <ds:schemaRef ds:uri="http://schemas.microsoft.com/office/2006/documentManagement/types"/>
    <ds:schemaRef ds:uri="78428f53-d9aa-4ba4-8214-26f6d4db4a11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B8BEA444-F4B6-4F1C-A587-CE5EE9827830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55351</TotalTime>
  <Words>316</Words>
  <Application>Microsoft Office PowerPoint</Application>
  <PresentationFormat>Widescreen</PresentationFormat>
  <Paragraphs>61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CYP population</vt:lpstr>
      <vt:lpstr>CYP Population in BLMK by age, 2023</vt:lpstr>
      <vt:lpstr>CYP Population in BLMK by place, 2023</vt:lpstr>
      <vt:lpstr>CYP characteristics in BLMK</vt:lpstr>
      <vt:lpstr>Children in need in BLMK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Communicating through change ICS/CCG Transition</dc:title>
  <dc:creator>SUMMERS, Michelle (NHS BEDFORDSHIRE CCG)</dc:creator>
  <cp:lastModifiedBy>Jago Kitcat</cp:lastModifiedBy>
  <cp:revision>660</cp:revision>
  <dcterms:created xsi:type="dcterms:W3CDTF">2021-04-30T07:09:02Z</dcterms:created>
  <dcterms:modified xsi:type="dcterms:W3CDTF">2024-12-04T12:32:16Z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0x010100DD7E435D892E3F4FB8379805553F09B6</vt:lpwstr>
  </property>
  <property fmtid="{D5CDD505-2E9C-101B-9397-08002B2CF9AE}" pid="3" name="_dlc_DocIdItemGuid">
    <vt:lpwstr>c64c13b8-7e70-4379-bdce-53a70a6f98c7</vt:lpwstr>
  </property>
  <property fmtid="{D5CDD505-2E9C-101B-9397-08002B2CF9AE}" pid="4" name="docIndexRef">
    <vt:lpwstr>b34d4fd0-cf72-448c-9072-32b9aaf25cb7</vt:lpwstr>
  </property>
  <property fmtid="{D5CDD505-2E9C-101B-9397-08002B2CF9AE}" pid="5" name="bjDocumentSecurityLabel">
    <vt:lpwstr>No Marking</vt:lpwstr>
  </property>
  <property fmtid="{D5CDD505-2E9C-101B-9397-08002B2CF9AE}" pid="6" name="bjSaver">
    <vt:lpwstr>3ix1I+Z489EJgYRoZNRs8puQRAQQlYKE</vt:lpwstr>
  </property>
</Properties>
</file>